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2"/>
  </p:notesMasterIdLst>
  <p:sldIdLst>
    <p:sldId id="579" r:id="rId2"/>
    <p:sldId id="422" r:id="rId3"/>
    <p:sldId id="553" r:id="rId4"/>
    <p:sldId id="450" r:id="rId5"/>
    <p:sldId id="458" r:id="rId6"/>
    <p:sldId id="461" r:id="rId7"/>
    <p:sldId id="453" r:id="rId8"/>
    <p:sldId id="540" r:id="rId9"/>
    <p:sldId id="542" r:id="rId10"/>
    <p:sldId id="462" r:id="rId11"/>
    <p:sldId id="561" r:id="rId12"/>
    <p:sldId id="565" r:id="rId13"/>
    <p:sldId id="460" r:id="rId14"/>
    <p:sldId id="459" r:id="rId15"/>
    <p:sldId id="562" r:id="rId16"/>
    <p:sldId id="463" r:id="rId17"/>
    <p:sldId id="464" r:id="rId18"/>
    <p:sldId id="500" r:id="rId19"/>
    <p:sldId id="555" r:id="rId20"/>
    <p:sldId id="558" r:id="rId21"/>
    <p:sldId id="465" r:id="rId22"/>
    <p:sldId id="546" r:id="rId23"/>
    <p:sldId id="483" r:id="rId24"/>
    <p:sldId id="472" r:id="rId25"/>
    <p:sldId id="559" r:id="rId26"/>
    <p:sldId id="467" r:id="rId27"/>
    <p:sldId id="567" r:id="rId28"/>
    <p:sldId id="568" r:id="rId29"/>
    <p:sldId id="556" r:id="rId30"/>
    <p:sldId id="473" r:id="rId31"/>
    <p:sldId id="468" r:id="rId32"/>
    <p:sldId id="474" r:id="rId33"/>
    <p:sldId id="544" r:id="rId34"/>
    <p:sldId id="570" r:id="rId35"/>
    <p:sldId id="571" r:id="rId36"/>
    <p:sldId id="560" r:id="rId37"/>
    <p:sldId id="475" r:id="rId38"/>
    <p:sldId id="476" r:id="rId39"/>
    <p:sldId id="477" r:id="rId40"/>
    <p:sldId id="478" r:id="rId41"/>
    <p:sldId id="566" r:id="rId42"/>
    <p:sldId id="557" r:id="rId43"/>
    <p:sldId id="564" r:id="rId44"/>
    <p:sldId id="479" r:id="rId45"/>
    <p:sldId id="569" r:id="rId46"/>
    <p:sldId id="549" r:id="rId47"/>
    <p:sldId id="576" r:id="rId48"/>
    <p:sldId id="572" r:id="rId49"/>
    <p:sldId id="575" r:id="rId50"/>
    <p:sldId id="574" r:id="rId51"/>
    <p:sldId id="573" r:id="rId52"/>
    <p:sldId id="563" r:id="rId53"/>
    <p:sldId id="491" r:id="rId54"/>
    <p:sldId id="492" r:id="rId55"/>
    <p:sldId id="493" r:id="rId56"/>
    <p:sldId id="494" r:id="rId57"/>
    <p:sldId id="495" r:id="rId58"/>
    <p:sldId id="496" r:id="rId59"/>
    <p:sldId id="499" r:id="rId60"/>
    <p:sldId id="498" r:id="rId61"/>
  </p:sldIdLst>
  <p:sldSz cx="9144000" cy="5143500" type="screen16x9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2012"/>
    <a:srgbClr val="920B08"/>
    <a:srgbClr val="7F0A07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3491" autoAdjust="0"/>
  </p:normalViewPr>
  <p:slideViewPr>
    <p:cSldViewPr>
      <p:cViewPr varScale="1">
        <p:scale>
          <a:sx n="161" d="100"/>
          <a:sy n="161" d="100"/>
        </p:scale>
        <p:origin x="156" y="28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4C2FF947-389A-48A8-9A24-69C50BA80CC5}" type="datetimeFigureOut">
              <a:rPr lang="zh-CN" altLang="en-US"/>
              <a:pPr>
                <a:defRPr/>
              </a:pPr>
              <a:t>2023/3/6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50F0B859-906C-426C-80A4-2971D31F281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444D2D6C-873D-4717-A572-E8A23FB727D8}" type="slidenum">
              <a:rPr lang="zh-CN" altLang="en-US" smtClean="0">
                <a:latin typeface="Calibri" panose="020F0502020204030204" pitchFamily="34" charset="0"/>
                <a:ea typeface="黑体" panose="02010609060101010101" pitchFamily="49" charset="-122"/>
              </a:rPr>
              <a:pPr/>
              <a:t>1</a:t>
            </a:fld>
            <a:endParaRPr lang="en-US" altLang="zh-CN">
              <a:latin typeface="Calibri" panose="020F0502020204030204" pitchFamily="34" charset="0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715080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662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D0D8A467-2100-42EC-9714-6A232D311298}" type="slidenum">
              <a:rPr lang="zh-CN" altLang="en-US" smtClean="0">
                <a:latin typeface="Calibri" panose="020F0502020204030204" pitchFamily="34" charset="0"/>
              </a:rPr>
              <a:pPr/>
              <a:t>10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867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8DBD36BD-BF95-471C-9119-BE60DC93F53C}" type="slidenum">
              <a:rPr lang="zh-CN" altLang="en-US" smtClean="0">
                <a:latin typeface="Calibri" panose="020F0502020204030204" pitchFamily="34" charset="0"/>
              </a:rPr>
              <a:pPr/>
              <a:t>11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2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072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2D065B28-E897-42F6-B202-51890492FE52}" type="slidenum">
              <a:rPr lang="zh-CN" altLang="en-US" smtClean="0">
                <a:latin typeface="Calibri" panose="020F0502020204030204" pitchFamily="34" charset="0"/>
              </a:rPr>
              <a:pPr/>
              <a:t>12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dirty="0"/>
              <a:t>想要模拟查找功能</a:t>
            </a:r>
          </a:p>
        </p:txBody>
      </p:sp>
      <p:sp>
        <p:nvSpPr>
          <p:cNvPr id="3277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EC510E59-BEB8-4AD4-B0CE-FEEEEA994CAE}" type="slidenum">
              <a:rPr lang="zh-CN" altLang="en-US" smtClean="0">
                <a:latin typeface="Calibri" panose="020F0502020204030204" pitchFamily="34" charset="0"/>
              </a:rPr>
              <a:pPr/>
              <a:t>13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482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321EFC8B-EA4E-45FE-A6FA-5F73BBD87B65}" type="slidenum">
              <a:rPr lang="zh-CN" altLang="en-US" smtClean="0">
                <a:latin typeface="Calibri" panose="020F0502020204030204" pitchFamily="34" charset="0"/>
              </a:rPr>
              <a:pPr/>
              <a:t>14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dirty="0"/>
              <a:t>强调都只对当前所在层次的循环起作用（取决于缩进的层级）</a:t>
            </a:r>
          </a:p>
        </p:txBody>
      </p:sp>
      <p:sp>
        <p:nvSpPr>
          <p:cNvPr id="368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6DCB0745-E1A8-42F0-BF7C-48976261B42C}" type="slidenum">
              <a:rPr lang="zh-CN" altLang="en-US" smtClean="0">
                <a:latin typeface="Calibri" panose="020F0502020204030204" pitchFamily="34" charset="0"/>
              </a:rPr>
              <a:pPr/>
              <a:t>15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89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D976075B-F930-4687-8514-FA300ED027B2}" type="slidenum">
              <a:rPr lang="zh-CN" altLang="en-US" smtClean="0">
                <a:latin typeface="Calibri" panose="020F0502020204030204" pitchFamily="34" charset="0"/>
              </a:rPr>
              <a:pPr/>
              <a:t>16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096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3364615A-4645-46C6-B6DE-81EB009B3A25}" type="slidenum">
              <a:rPr lang="zh-CN" altLang="en-US" smtClean="0">
                <a:latin typeface="Calibri" panose="020F0502020204030204" pitchFamily="34" charset="0"/>
              </a:rPr>
              <a:pPr/>
              <a:t>17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301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B7ADED4-5894-45A4-9177-70108A733D6A}" type="slidenum">
              <a:rPr lang="zh-CN" altLang="en-US" smtClean="0">
                <a:latin typeface="Calibri" panose="020F0502020204030204" pitchFamily="34" charset="0"/>
              </a:rPr>
              <a:pPr/>
              <a:t>18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4710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5DE86532-F8E7-46DB-A95F-37500065256F}" type="slidenum">
              <a:rPr lang="zh-CN" altLang="en-US" smtClean="0">
                <a:latin typeface="Calibri" panose="020F0502020204030204" pitchFamily="34" charset="0"/>
              </a:rPr>
              <a:pPr/>
              <a:t>19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81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1D058B53-B26D-4734-ABA5-BDEB88B36049}" type="slidenum">
              <a:rPr lang="zh-CN" altLang="en-US" smtClean="0"/>
              <a:pPr>
                <a:spcBef>
                  <a:spcPct val="0"/>
                </a:spcBef>
              </a:pPr>
              <a:t>2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915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4915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A15FB0A5-33A2-4627-85C0-8945BB89AC13}" type="slidenum">
              <a:rPr lang="zh-CN" altLang="en-US" smtClean="0"/>
              <a:pPr>
                <a:spcBef>
                  <a:spcPct val="0"/>
                </a:spcBef>
              </a:pPr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120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120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5E20D3A2-40EC-49B8-9464-040BDDDF87E1}" type="slidenum">
              <a:rPr lang="zh-CN" altLang="en-US" smtClean="0">
                <a:latin typeface="Calibri" panose="020F0502020204030204" pitchFamily="34" charset="0"/>
              </a:rPr>
              <a:pPr/>
              <a:t>21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325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25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43D95942-ECCF-4D40-BC9D-1DD0695F2D18}" type="slidenum">
              <a:rPr lang="zh-CN" altLang="en-US" smtClean="0">
                <a:latin typeface="Calibri" panose="020F0502020204030204" pitchFamily="34" charset="0"/>
              </a:rPr>
              <a:pPr/>
              <a:t>22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52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53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2926958A-437E-4C25-8FB4-866D2684ED6D}" type="slidenum">
              <a:rPr lang="zh-CN" altLang="en-US" smtClean="0">
                <a:latin typeface="Calibri" panose="020F0502020204030204" pitchFamily="34" charset="0"/>
              </a:rPr>
              <a:pPr/>
              <a:t>23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73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73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33D7D1DC-6A46-4944-B650-C05AECE97947}" type="slidenum">
              <a:rPr lang="zh-CN" altLang="en-US" smtClean="0">
                <a:latin typeface="Calibri" panose="020F0502020204030204" pitchFamily="34" charset="0"/>
              </a:rPr>
              <a:pPr/>
              <a:t>24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939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593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10E41C52-4029-4C1C-82D1-52EE0CF03D81}" type="slidenum">
              <a:rPr lang="zh-CN" altLang="en-US" smtClean="0"/>
              <a:pPr>
                <a:spcBef>
                  <a:spcPct val="0"/>
                </a:spcBef>
              </a:pPr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4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144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A4D7E7D7-DDCF-41FE-ACF8-4A0C3F47BF23}" type="slidenum">
              <a:rPr lang="zh-CN" altLang="en-US" smtClean="0">
                <a:latin typeface="Calibri" panose="020F0502020204030204" pitchFamily="34" charset="0"/>
              </a:rPr>
              <a:pPr/>
              <a:t>26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34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34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5F45D70D-28D8-4D64-A7F3-88730EEF6791}" type="slidenum">
              <a:rPr lang="zh-CN" altLang="en-US" smtClean="0">
                <a:latin typeface="Calibri" panose="020F0502020204030204" pitchFamily="34" charset="0"/>
              </a:rPr>
              <a:pPr/>
              <a:t>27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55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55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EA690FD0-B489-4AD0-A916-E9475417F2D8}" type="slidenum">
              <a:rPr lang="zh-CN" altLang="en-US" smtClean="0">
                <a:latin typeface="Calibri" panose="020F0502020204030204" pitchFamily="34" charset="0"/>
              </a:rPr>
              <a:pPr/>
              <a:t>28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963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6963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C9FBE5ED-A90E-430B-B9B7-C86DFBC959A0}" type="slidenum">
              <a:rPr lang="zh-CN" altLang="en-US" smtClean="0">
                <a:latin typeface="Calibri" panose="020F0502020204030204" pitchFamily="34" charset="0"/>
              </a:rPr>
              <a:pPr/>
              <a:t>29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024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3BBEEEE5-4143-48B8-8758-45502F2E10F9}" type="slidenum">
              <a:rPr lang="zh-CN" altLang="en-US" smtClean="0"/>
              <a:pPr>
                <a:spcBef>
                  <a:spcPct val="0"/>
                </a:spcBef>
              </a:pPr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168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168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7F8B8BE6-F62C-4C1A-879D-564AC1F66F01}" type="slidenum">
              <a:rPr lang="zh-CN" altLang="en-US" smtClean="0">
                <a:latin typeface="Calibri" panose="020F0502020204030204" pitchFamily="34" charset="0"/>
              </a:rPr>
              <a:pPr/>
              <a:t>30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373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37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3C2003F3-1A81-45EF-932E-CE14B69B6970}" type="slidenum">
              <a:rPr lang="zh-CN" altLang="en-US" smtClean="0">
                <a:latin typeface="Calibri" panose="020F0502020204030204" pitchFamily="34" charset="0"/>
              </a:rPr>
              <a:pPr/>
              <a:t>31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577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578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8C8CF5BB-D917-4A00-9B0A-3636FD6C564B}" type="slidenum">
              <a:rPr lang="zh-CN" altLang="en-US" smtClean="0">
                <a:latin typeface="Calibri" panose="020F0502020204030204" pitchFamily="34" charset="0"/>
              </a:rPr>
              <a:pPr/>
              <a:t>32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782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782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B5B8E490-A959-4881-ABD0-BF436D7A3329}" type="slidenum">
              <a:rPr lang="zh-CN" altLang="en-US" smtClean="0">
                <a:latin typeface="Calibri" panose="020F0502020204030204" pitchFamily="34" charset="0"/>
              </a:rPr>
              <a:pPr/>
              <a:t>33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7987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7987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61CC5B91-FFBA-4DBF-BAFF-F13794FB7C2E}" type="slidenum">
              <a:rPr lang="zh-CN" altLang="en-US" smtClean="0">
                <a:latin typeface="Calibri" panose="020F0502020204030204" pitchFamily="34" charset="0"/>
              </a:rPr>
              <a:pPr/>
              <a:t>34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192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192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83281731-9FD9-4858-BDCC-B4D554B29FB9}" type="slidenum">
              <a:rPr lang="zh-CN" altLang="en-US" smtClean="0">
                <a:latin typeface="Calibri" panose="020F0502020204030204" pitchFamily="34" charset="0"/>
              </a:rPr>
              <a:pPr/>
              <a:t>35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397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8397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BAF747B3-C1DC-40B2-AFE5-C0D2C2652C98}" type="slidenum">
              <a:rPr lang="zh-CN" altLang="en-US" smtClean="0"/>
              <a:pPr>
                <a:spcBef>
                  <a:spcPct val="0"/>
                </a:spcBef>
              </a:pPr>
              <a:t>36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601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602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97883D8D-556A-4C9B-A12A-1110AFD7C23B}" type="slidenum">
              <a:rPr lang="zh-CN" altLang="en-US" smtClean="0">
                <a:latin typeface="Calibri" panose="020F0502020204030204" pitchFamily="34" charset="0"/>
              </a:rPr>
              <a:pPr/>
              <a:t>37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880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E30007DB-AE48-4697-8DAD-C38D667B39F2}" type="slidenum">
              <a:rPr lang="zh-CN" altLang="en-US" smtClean="0">
                <a:latin typeface="Calibri" panose="020F0502020204030204" pitchFamily="34" charset="0"/>
              </a:rPr>
              <a:pPr/>
              <a:t>38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01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01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8198743E-3656-4350-84D3-133E66E98AB0}" type="slidenum">
              <a:rPr lang="zh-CN" altLang="en-US" smtClean="0">
                <a:latin typeface="Calibri" panose="020F0502020204030204" pitchFamily="34" charset="0"/>
              </a:rPr>
              <a:pPr/>
              <a:t>39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2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5B226FB1-AC77-4B6E-9DD6-4C5422FC7E1C}" type="slidenum">
              <a:rPr lang="zh-CN" altLang="en-US" smtClean="0">
                <a:latin typeface="Calibri" panose="020F0502020204030204" pitchFamily="34" charset="0"/>
              </a:rPr>
              <a:pPr/>
              <a:t>4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16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216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25FC3E4A-DE56-4B23-88B9-D4CE057337E0}" type="slidenum">
              <a:rPr lang="zh-CN" altLang="en-US" smtClean="0">
                <a:latin typeface="Calibri" panose="020F0502020204030204" pitchFamily="34" charset="0"/>
              </a:rPr>
              <a:pPr/>
              <a:t>40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421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421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A4AEAC09-0264-4BA9-A97B-C10CFA5A115D}" type="slidenum">
              <a:rPr lang="zh-CN" altLang="en-US" smtClean="0">
                <a:latin typeface="Calibri" panose="020F0502020204030204" pitchFamily="34" charset="0"/>
              </a:rPr>
              <a:pPr/>
              <a:t>41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625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626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ADFA9181-154F-4226-80F7-6DD81AC72931}" type="slidenum">
              <a:rPr lang="zh-CN" altLang="en-US" smtClean="0">
                <a:latin typeface="Calibri" panose="020F0502020204030204" pitchFamily="34" charset="0"/>
              </a:rPr>
              <a:pPr/>
              <a:t>42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830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9830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93F6E757-2CD2-4DB8-B7BD-3A0239F52030}" type="slidenum">
              <a:rPr lang="zh-CN" altLang="en-US" smtClean="0">
                <a:latin typeface="Calibri" panose="020F0502020204030204" pitchFamily="34" charset="0"/>
              </a:rPr>
              <a:pPr/>
              <a:t>43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035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035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BFD97C8C-821E-4D24-875E-B02EC2E51B99}" type="slidenum">
              <a:rPr lang="zh-CN" altLang="en-US" smtClean="0">
                <a:latin typeface="Calibri" panose="020F0502020204030204" pitchFamily="34" charset="0"/>
              </a:rPr>
              <a:pPr/>
              <a:t>44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0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240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dirty="0"/>
              <a:t>不断枚举，是计算机解决问题的优势：算力的重要性</a:t>
            </a:r>
          </a:p>
        </p:txBody>
      </p:sp>
      <p:sp>
        <p:nvSpPr>
          <p:cNvPr id="10240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52EE1233-557C-42F8-AD66-EB6679F0B500}" type="slidenum">
              <a:rPr lang="zh-CN" altLang="en-US" smtClean="0">
                <a:latin typeface="Calibri" panose="020F0502020204030204" pitchFamily="34" charset="0"/>
              </a:rPr>
              <a:pPr/>
              <a:t>45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45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445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dirty="0"/>
              <a:t>剪枝，围棋算法</a:t>
            </a:r>
            <a:r>
              <a:rPr lang="en-US" altLang="zh-CN" dirty="0"/>
              <a:t>AlphaGo</a:t>
            </a:r>
            <a:endParaRPr lang="zh-CN" altLang="en-US" dirty="0"/>
          </a:p>
        </p:txBody>
      </p:sp>
      <p:sp>
        <p:nvSpPr>
          <p:cNvPr id="10445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972E549C-19EC-48CD-9CB2-E97C690E4220}" type="slidenum">
              <a:rPr lang="zh-CN" altLang="en-US" smtClean="0">
                <a:latin typeface="Calibri" panose="020F0502020204030204" pitchFamily="34" charset="0"/>
              </a:rPr>
              <a:pPr/>
              <a:t>46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46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146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E7E4D3AC-241E-449F-B012-B531DB1685B0}" type="slidenum">
              <a:rPr lang="zh-CN" altLang="en-US" smtClean="0"/>
              <a:pPr>
                <a:spcBef>
                  <a:spcPct val="0"/>
                </a:spcBef>
              </a:pPr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091709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64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65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90A90FE5-32A3-4680-AC85-3CEB8F1F71F8}" type="slidenum">
              <a:rPr lang="zh-CN" altLang="en-US" smtClean="0">
                <a:latin typeface="Calibri" panose="020F0502020204030204" pitchFamily="34" charset="0"/>
              </a:rPr>
              <a:pPr/>
              <a:t>48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5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85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 err="1"/>
              <a:t>Pycharm</a:t>
            </a:r>
            <a:r>
              <a:rPr lang="zh-CN" altLang="en-US" dirty="0"/>
              <a:t>下用</a:t>
            </a:r>
            <a:r>
              <a:rPr lang="en-US" altLang="zh-CN" dirty="0" err="1"/>
              <a:t>ctrl+d</a:t>
            </a:r>
            <a:r>
              <a:rPr lang="zh-CN" altLang="en-US" dirty="0"/>
              <a:t>表示输入结束</a:t>
            </a:r>
            <a:endParaRPr lang="en-US" altLang="zh-CN" dirty="0"/>
          </a:p>
          <a:p>
            <a:r>
              <a:rPr lang="en-US" altLang="zh-CN" dirty="0"/>
              <a:t>CMD</a:t>
            </a:r>
            <a:r>
              <a:rPr lang="zh-CN" altLang="en-US" dirty="0"/>
              <a:t>下用</a:t>
            </a:r>
            <a:r>
              <a:rPr lang="en-US" altLang="zh-CN" dirty="0" err="1"/>
              <a:t>ctrl+z</a:t>
            </a:r>
            <a:endParaRPr lang="zh-CN" altLang="en-US" dirty="0"/>
          </a:p>
        </p:txBody>
      </p:sp>
      <p:sp>
        <p:nvSpPr>
          <p:cNvPr id="1085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58019E40-A13C-4EEA-9014-2E9692CCA9F2}" type="slidenum">
              <a:rPr lang="zh-CN" altLang="en-US" smtClean="0">
                <a:latin typeface="Calibri" panose="020F0502020204030204" pitchFamily="34" charset="0"/>
              </a:rPr>
              <a:pPr/>
              <a:t>49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43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/>
              <a:t>Else</a:t>
            </a:r>
            <a:r>
              <a:rPr lang="zh-CN" altLang="en-US" dirty="0"/>
              <a:t>为循环正常结束后执行的语句，如果是</a:t>
            </a:r>
            <a:r>
              <a:rPr lang="en-US" altLang="zh-CN" dirty="0"/>
              <a:t>break</a:t>
            </a:r>
            <a:r>
              <a:rPr lang="zh-CN" altLang="en-US" dirty="0"/>
              <a:t>导致的结束，</a:t>
            </a:r>
            <a:r>
              <a:rPr lang="en-US" altLang="zh-CN" dirty="0"/>
              <a:t>else</a:t>
            </a:r>
            <a:r>
              <a:rPr lang="zh-CN" altLang="en-US" dirty="0"/>
              <a:t>里的内容也不执行</a:t>
            </a:r>
          </a:p>
        </p:txBody>
      </p:sp>
      <p:sp>
        <p:nvSpPr>
          <p:cNvPr id="143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EDC3BBF2-E321-4D62-8383-071A6C528B0A}" type="slidenum">
              <a:rPr lang="zh-CN" altLang="en-US" smtClean="0">
                <a:latin typeface="Calibri" panose="020F0502020204030204" pitchFamily="34" charset="0"/>
              </a:rPr>
              <a:pPr/>
              <a:t>5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59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059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059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2F6DDFDB-B4B1-444C-A5D7-2E316FFB6868}" type="slidenum">
              <a:rPr lang="zh-CN" altLang="en-US" smtClean="0">
                <a:latin typeface="Calibri" panose="020F0502020204030204" pitchFamily="34" charset="0"/>
              </a:rPr>
              <a:pPr/>
              <a:t>50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264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 dirty="0"/>
          </a:p>
        </p:txBody>
      </p:sp>
      <p:sp>
        <p:nvSpPr>
          <p:cNvPr id="11264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EE5EE18-B372-4995-ABAD-D3ED72538F96}" type="slidenum">
              <a:rPr lang="zh-CN" altLang="en-US" smtClean="0">
                <a:latin typeface="Calibri" panose="020F0502020204030204" pitchFamily="34" charset="0"/>
              </a:rPr>
              <a:pPr/>
              <a:t>51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69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469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1469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</a:pPr>
            <a:fld id="{E7E4D3AC-241E-449F-B012-B531DB1685B0}" type="slidenum">
              <a:rPr lang="zh-CN" altLang="en-US" smtClean="0"/>
              <a:pPr>
                <a:spcBef>
                  <a:spcPct val="0"/>
                </a:spcBef>
              </a:pPr>
              <a:t>52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73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673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674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CE9797E7-A105-4A1B-9D0A-943EE0884D91}" type="slidenum">
              <a:rPr lang="zh-CN" altLang="en-US" smtClean="0">
                <a:latin typeface="Calibri" panose="020F0502020204030204" pitchFamily="34" charset="0"/>
              </a:rPr>
              <a:pPr/>
              <a:t>53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78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878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878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7733136D-5627-4B9C-8A48-D66A9E83CAA7}" type="slidenum">
              <a:rPr lang="zh-CN" altLang="en-US" smtClean="0">
                <a:latin typeface="Calibri" panose="020F0502020204030204" pitchFamily="34" charset="0"/>
              </a:rPr>
              <a:pPr/>
              <a:t>54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8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083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083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C8A6D5AD-74EA-4681-BB85-98F474936435}" type="slidenum">
              <a:rPr lang="zh-CN" altLang="en-US" smtClean="0">
                <a:latin typeface="Calibri" panose="020F0502020204030204" pitchFamily="34" charset="0"/>
              </a:rPr>
              <a:pPr/>
              <a:t>55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288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288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1BA63DC6-0049-43EC-952E-0961FF354BED}" type="slidenum">
              <a:rPr lang="zh-CN" altLang="en-US" smtClean="0">
                <a:latin typeface="Calibri" panose="020F0502020204030204" pitchFamily="34" charset="0"/>
              </a:rPr>
              <a:pPr/>
              <a:t>56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930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4931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4932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8DADD495-DC08-4CF1-BFA6-ACB38C556C50}" type="slidenum">
              <a:rPr lang="zh-CN" altLang="en-US" smtClean="0">
                <a:latin typeface="Calibri" panose="020F0502020204030204" pitchFamily="34" charset="0"/>
              </a:rPr>
              <a:pPr/>
              <a:t>57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697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698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4C23048E-628A-4DC5-8BD0-659143EF51AB}" type="slidenum">
              <a:rPr lang="zh-CN" altLang="en-US" smtClean="0">
                <a:latin typeface="Calibri" panose="020F0502020204030204" pitchFamily="34" charset="0"/>
              </a:rPr>
              <a:pPr/>
              <a:t>58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2902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2902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A239461F-5734-4CAD-A61E-E6FC19D97280}" type="slidenum">
              <a:rPr lang="zh-CN" altLang="en-US" smtClean="0">
                <a:latin typeface="Calibri" panose="020F0502020204030204" pitchFamily="34" charset="0"/>
              </a:rPr>
              <a:pPr/>
              <a:t>59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638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zh-CN" dirty="0"/>
              <a:t>Range</a:t>
            </a:r>
            <a:r>
              <a:rPr lang="zh-CN" altLang="en-US" dirty="0"/>
              <a:t>函数</a:t>
            </a:r>
          </a:p>
        </p:txBody>
      </p:sp>
      <p:sp>
        <p:nvSpPr>
          <p:cNvPr id="1638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454D52D-26EF-4C87-BFEC-8E8C94DBD27F}" type="slidenum">
              <a:rPr lang="zh-CN" altLang="en-US" smtClean="0">
                <a:latin typeface="Calibri" panose="020F0502020204030204" pitchFamily="34" charset="0"/>
              </a:rPr>
              <a:pPr/>
              <a:t>6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07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3107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107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4B961856-9720-490C-B90D-6EB52E2EC4C7}" type="slidenum">
              <a:rPr lang="zh-CN" altLang="en-US" smtClean="0">
                <a:latin typeface="Calibri" panose="020F0502020204030204" pitchFamily="34" charset="0"/>
              </a:rPr>
              <a:pPr/>
              <a:t>60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843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843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6452898F-4798-480D-B3F6-128F4B832339}" type="slidenum">
              <a:rPr lang="zh-CN" altLang="en-US" smtClean="0">
                <a:latin typeface="Calibri" panose="020F0502020204030204" pitchFamily="34" charset="0"/>
              </a:rPr>
              <a:pPr/>
              <a:t>7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 dirty="0"/>
              <a:t>特殊情况</a:t>
            </a:r>
          </a:p>
        </p:txBody>
      </p:sp>
      <p:sp>
        <p:nvSpPr>
          <p:cNvPr id="20484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F913AC13-2F9E-40E5-A48E-26BC5C6CD1BB}" type="slidenum">
              <a:rPr lang="zh-CN" altLang="en-US" smtClean="0">
                <a:latin typeface="Calibri" panose="020F0502020204030204" pitchFamily="34" charset="0"/>
              </a:rPr>
              <a:pPr/>
              <a:t>8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458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3B23C31E-E142-4FB5-B498-B9DBD25D8BDD}" type="slidenum">
              <a:rPr lang="zh-CN" altLang="en-US" smtClean="0">
                <a:latin typeface="Calibri" panose="020F0502020204030204" pitchFamily="34" charset="0"/>
              </a:rPr>
              <a:pPr/>
              <a:t>9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hyz\桌面\3_01.gif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785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矩形 5"/>
          <p:cNvSpPr/>
          <p:nvPr userDrawn="1"/>
        </p:nvSpPr>
        <p:spPr>
          <a:xfrm rot="10800000" flipV="1">
            <a:off x="2928938" y="428625"/>
            <a:ext cx="6215062" cy="33338"/>
          </a:xfrm>
          <a:prstGeom prst="rect">
            <a:avLst/>
          </a:prstGeom>
          <a:solidFill>
            <a:srgbClr val="002060">
              <a:alpha val="80000"/>
            </a:srgbClr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5037138"/>
            <a:ext cx="9144000" cy="106362"/>
          </a:xfrm>
          <a:prstGeom prst="rect">
            <a:avLst/>
          </a:prstGeom>
          <a:solidFill>
            <a:srgbClr val="002060">
              <a:alpha val="80000"/>
            </a:srgbClr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7429500" y="5037138"/>
            <a:ext cx="1714500" cy="106362"/>
          </a:xfrm>
          <a:prstGeom prst="rect">
            <a:avLst/>
          </a:prstGeom>
          <a:solidFill>
            <a:srgbClr val="920B08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>
            <a:normAutofit/>
          </a:bodyPr>
          <a:lstStyle>
            <a:lvl1pPr marL="0" indent="0" algn="ctr">
              <a:buNone/>
              <a:defRPr sz="2800" b="1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09A797-B351-4D15-A7E0-A4B2B57D3482}" type="datetimeFigureOut">
              <a:rPr lang="zh-CN" altLang="en-US"/>
              <a:pPr>
                <a:defRPr/>
              </a:pPr>
              <a:t>2023/3/6</a:t>
            </a:fld>
            <a:endParaRPr lang="zh-CN" altLang="en-US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376CCD-51F1-4CB2-90ED-1B304EB188A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sp>
        <p:nvSpPr>
          <p:cNvPr id="12" name="灯片编号占位符 5"/>
          <p:cNvSpPr txBox="1">
            <a:spLocks/>
          </p:cNvSpPr>
          <p:nvPr userDrawn="1"/>
        </p:nvSpPr>
        <p:spPr>
          <a:xfrm>
            <a:off x="6732240" y="65088"/>
            <a:ext cx="2376835" cy="274637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algn="r" rtl="0" eaLnBrk="1" fontAlgn="base" hangingPunct="1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r>
              <a:rPr lang="zh-CN" altLang="en-US" dirty="0"/>
              <a:t>中国海洋大学电子工程  乔师师</a:t>
            </a:r>
            <a:endParaRPr lang="en-US" altLang="zh-CN" dirty="0"/>
          </a:p>
        </p:txBody>
      </p:sp>
      <p:grpSp>
        <p:nvGrpSpPr>
          <p:cNvPr id="13" name="组合 9">
            <a:extLst>
              <a:ext uri="{FF2B5EF4-FFF2-40B4-BE49-F238E27FC236}">
                <a16:creationId xmlns:a16="http://schemas.microsoft.com/office/drawing/2014/main" id="{D7EC2DF5-C7DD-98AC-6A17-472506C797D0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34925" y="-11113"/>
            <a:ext cx="3116263" cy="912813"/>
            <a:chOff x="2999989" y="4319672"/>
            <a:chExt cx="3289299" cy="964147"/>
          </a:xfrm>
        </p:grpSpPr>
        <p:pic>
          <p:nvPicPr>
            <p:cNvPr id="14" name="图片 10">
              <a:extLst>
                <a:ext uri="{FF2B5EF4-FFF2-40B4-BE49-F238E27FC236}">
                  <a16:creationId xmlns:a16="http://schemas.microsoft.com/office/drawing/2014/main" id="{00A4E6E6-C98E-0660-4D71-9FF49EA9C4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244" t="46724" b="16335"/>
            <a:stretch>
              <a:fillRect/>
            </a:stretch>
          </p:blipFill>
          <p:spPr bwMode="auto">
            <a:xfrm>
              <a:off x="3902926" y="4471411"/>
              <a:ext cx="2386362" cy="6606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5" name="图片 11">
              <a:extLst>
                <a:ext uri="{FF2B5EF4-FFF2-40B4-BE49-F238E27FC236}">
                  <a16:creationId xmlns:a16="http://schemas.microsoft.com/office/drawing/2014/main" id="{50904E58-788A-1D31-CB5C-D93D8C4614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99989" y="4319672"/>
              <a:ext cx="1143061" cy="9641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1408411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792515-6432-44B3-B32F-580F5CBEA932}" type="datetimeFigureOut">
              <a:rPr lang="zh-CN" altLang="en-US"/>
              <a:pPr>
                <a:defRPr/>
              </a:pPr>
              <a:t>2023/3/6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257AD9E-16CA-40C9-B4EC-3885420C7096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98855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4941C74-B59C-4FD7-B1E9-B301A679B36C}" type="datetimeFigureOut">
              <a:rPr lang="zh-CN" altLang="en-US"/>
              <a:pPr>
                <a:defRPr/>
              </a:pPr>
              <a:t>2023/3/6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A3E0ED0-2A44-4212-AB8C-2F6F8B80FBC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7695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Documents and Settings\hyz\桌面\3_01.gif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785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 userDrawn="1"/>
        </p:nvSpPr>
        <p:spPr>
          <a:xfrm rot="10800000" flipV="1">
            <a:off x="0" y="1588"/>
            <a:ext cx="9144000" cy="58737"/>
          </a:xfrm>
          <a:prstGeom prst="rect">
            <a:avLst/>
          </a:prstGeom>
          <a:solidFill>
            <a:srgbClr val="C00000"/>
          </a:solidFill>
          <a:ln w="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 rot="10800000" flipV="1">
            <a:off x="1357313" y="0"/>
            <a:ext cx="7786687" cy="53975"/>
          </a:xfrm>
          <a:prstGeom prst="rect">
            <a:avLst/>
          </a:prstGeom>
          <a:solidFill>
            <a:schemeClr val="tx2"/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5037138"/>
            <a:ext cx="9144000" cy="106362"/>
          </a:xfrm>
          <a:prstGeom prst="rect">
            <a:avLst/>
          </a:prstGeom>
          <a:solidFill>
            <a:srgbClr val="002060">
              <a:alpha val="80000"/>
            </a:srgbClr>
          </a:solidFill>
          <a:ln w="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57158" y="87357"/>
            <a:ext cx="8358246" cy="795354"/>
          </a:xfrm>
        </p:spPr>
        <p:txBody>
          <a:bodyPr>
            <a:normAutofit/>
          </a:bodyPr>
          <a:lstStyle>
            <a:lvl1pPr algn="l">
              <a:defRPr sz="4000">
                <a:solidFill>
                  <a:schemeClr val="tx2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125131"/>
            <a:ext cx="8229600" cy="3469492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8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0BBE72C-FEC7-4B30-A393-349A85A94B00}" type="datetimeFigureOut">
              <a:rPr lang="zh-CN" altLang="en-US"/>
              <a:pPr>
                <a:defRPr/>
              </a:pPr>
              <a:t>2023/3/6</a:t>
            </a:fld>
            <a:endParaRPr lang="zh-CN" altLang="en-US"/>
          </a:p>
        </p:txBody>
      </p:sp>
      <p:sp>
        <p:nvSpPr>
          <p:cNvPr id="9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0D222EA-DECE-4699-A006-20D627949E4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sp>
        <p:nvSpPr>
          <p:cNvPr id="11" name="灯片编号占位符 5"/>
          <p:cNvSpPr txBox="1">
            <a:spLocks/>
          </p:cNvSpPr>
          <p:nvPr userDrawn="1"/>
        </p:nvSpPr>
        <p:spPr>
          <a:xfrm>
            <a:off x="6732240" y="65088"/>
            <a:ext cx="2376835" cy="274637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algn="r" rtl="0" eaLnBrk="1" fontAlgn="base" hangingPunct="1">
              <a:spcBef>
                <a:spcPct val="0"/>
              </a:spcBef>
              <a:spcAft>
                <a:spcPct val="0"/>
              </a:spcAft>
              <a:defRPr sz="1200" kern="1200">
                <a:solidFill>
                  <a:srgbClr val="898989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>
              <a:defRPr/>
            </a:pPr>
            <a:r>
              <a:rPr lang="zh-CN" altLang="en-US" dirty="0"/>
              <a:t>中国海洋大学电子工程  乔师师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43507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FEE07E-7AAA-4D94-8A06-CE018FF4A8E1}" type="datetimeFigureOut">
              <a:rPr lang="zh-CN" altLang="en-US"/>
              <a:pPr>
                <a:defRPr/>
              </a:pPr>
              <a:t>2023/3/6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FCF483-5289-41C5-BD05-AC948F39EF03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03492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35707E-87E8-4B84-8F00-60F7114C5530}" type="datetimeFigureOut">
              <a:rPr lang="zh-CN" altLang="en-US"/>
              <a:pPr>
                <a:defRPr/>
              </a:pPr>
              <a:t>2023/3/6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0712411-D287-4D6C-A0EE-1132CA6EED2C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3209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35B45E-51AB-493E-9707-B8897FF836CA}" type="datetimeFigureOut">
              <a:rPr lang="zh-CN" altLang="en-US"/>
              <a:pPr>
                <a:defRPr/>
              </a:pPr>
              <a:t>2023/3/6</a:t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FFE099A-69C8-4000-8473-AFE0FA7F21B4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37384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AE1C14B-994E-4334-A517-157D7ECA394D}" type="datetimeFigureOut">
              <a:rPr lang="zh-CN" altLang="en-US"/>
              <a:pPr>
                <a:defRPr/>
              </a:pPr>
              <a:t>2023/3/6</a:t>
            </a:fld>
            <a:endParaRPr lang="zh-CN" altLang="en-US"/>
          </a:p>
        </p:txBody>
      </p:sp>
      <p:sp>
        <p:nvSpPr>
          <p:cNvPr id="4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042FABE-FA74-43FF-AF7A-806EE0E69072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323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37B7FC6-FD1E-4D3C-B3AF-FC01C4DB33EE}" type="datetimeFigureOut">
              <a:rPr lang="zh-CN" altLang="en-US"/>
              <a:pPr>
                <a:defRPr/>
              </a:pPr>
              <a:t>2023/3/6</a:t>
            </a:fld>
            <a:endParaRPr lang="zh-CN" altLang="en-US"/>
          </a:p>
        </p:txBody>
      </p:sp>
      <p:sp>
        <p:nvSpPr>
          <p:cNvPr id="3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C8FFFBB-FB1E-4431-94D2-EB5B3EE9A5DD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96073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463E1A-D4A5-4518-8E3B-7AF5EA745889}" type="datetimeFigureOut">
              <a:rPr lang="zh-CN" altLang="en-US"/>
              <a:pPr>
                <a:defRPr/>
              </a:pPr>
              <a:t>2023/3/6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7442DAE-F70D-4BF5-9CDC-FD8A17F7D53F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0171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1733E46-DD91-4E85-BAA1-BC5E95C3DBB9}" type="datetimeFigureOut">
              <a:rPr lang="zh-CN" altLang="en-US"/>
              <a:pPr>
                <a:defRPr/>
              </a:pPr>
              <a:t>2023/3/6</a:t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5361FE0-B0B0-4D1D-B35B-A95868664CBA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092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457200" y="206375"/>
            <a:ext cx="82296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457200" y="1200150"/>
            <a:ext cx="8229600" cy="3394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fld id="{9B2630E1-A6FA-486B-A23E-CDFB7CC01D76}" type="datetimeFigureOut">
              <a:rPr lang="zh-CN" altLang="en-US"/>
              <a:pPr>
                <a:defRPr/>
              </a:pPr>
              <a:t>2023/3/6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46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FCA7EE3E-8E11-4CF3-93D7-1B6C6A9C8CE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204" r:id="rId1"/>
    <p:sldLayoutId id="2147484205" r:id="rId2"/>
    <p:sldLayoutId id="2147484195" r:id="rId3"/>
    <p:sldLayoutId id="2147484196" r:id="rId4"/>
    <p:sldLayoutId id="2147484197" r:id="rId5"/>
    <p:sldLayoutId id="2147484198" r:id="rId6"/>
    <p:sldLayoutId id="2147484199" r:id="rId7"/>
    <p:sldLayoutId id="2147484200" r:id="rId8"/>
    <p:sldLayoutId id="2147484201" r:id="rId9"/>
    <p:sldLayoutId id="2147484202" r:id="rId10"/>
    <p:sldLayoutId id="2147484203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黑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黑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黑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黑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黑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黑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黑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charset="0"/>
          <a:ea typeface="黑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qiaoshishi@ouc.edu.cn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tags" Target="../tags/tag25.xml"/><Relationship Id="rId13" Type="http://schemas.openxmlformats.org/officeDocument/2006/relationships/tags" Target="../tags/tag30.xml"/><Relationship Id="rId18" Type="http://schemas.openxmlformats.org/officeDocument/2006/relationships/slideLayout" Target="../slideLayouts/slideLayout7.xml"/><Relationship Id="rId3" Type="http://schemas.openxmlformats.org/officeDocument/2006/relationships/tags" Target="../tags/tag20.xml"/><Relationship Id="rId7" Type="http://schemas.openxmlformats.org/officeDocument/2006/relationships/tags" Target="../tags/tag24.xml"/><Relationship Id="rId12" Type="http://schemas.openxmlformats.org/officeDocument/2006/relationships/tags" Target="../tags/tag29.xml"/><Relationship Id="rId17" Type="http://schemas.openxmlformats.org/officeDocument/2006/relationships/tags" Target="../tags/tag34.xml"/><Relationship Id="rId2" Type="http://schemas.openxmlformats.org/officeDocument/2006/relationships/tags" Target="../tags/tag19.xml"/><Relationship Id="rId16" Type="http://schemas.openxmlformats.org/officeDocument/2006/relationships/tags" Target="../tags/tag33.xml"/><Relationship Id="rId20" Type="http://schemas.openxmlformats.org/officeDocument/2006/relationships/image" Target="../media/image5.png"/><Relationship Id="rId1" Type="http://schemas.openxmlformats.org/officeDocument/2006/relationships/tags" Target="../tags/tag18.xml"/><Relationship Id="rId6" Type="http://schemas.openxmlformats.org/officeDocument/2006/relationships/tags" Target="../tags/tag23.xml"/><Relationship Id="rId11" Type="http://schemas.openxmlformats.org/officeDocument/2006/relationships/tags" Target="../tags/tag28.xml"/><Relationship Id="rId5" Type="http://schemas.openxmlformats.org/officeDocument/2006/relationships/tags" Target="../tags/tag22.xml"/><Relationship Id="rId15" Type="http://schemas.openxmlformats.org/officeDocument/2006/relationships/tags" Target="../tags/tag32.xml"/><Relationship Id="rId10" Type="http://schemas.openxmlformats.org/officeDocument/2006/relationships/tags" Target="../tags/tag27.xml"/><Relationship Id="rId19" Type="http://schemas.openxmlformats.org/officeDocument/2006/relationships/notesSlide" Target="../notesSlides/notesSlide19.xml"/><Relationship Id="rId4" Type="http://schemas.openxmlformats.org/officeDocument/2006/relationships/tags" Target="../tags/tag21.xml"/><Relationship Id="rId9" Type="http://schemas.openxmlformats.org/officeDocument/2006/relationships/tags" Target="../tags/tag26.xml"/><Relationship Id="rId14" Type="http://schemas.openxmlformats.org/officeDocument/2006/relationships/tags" Target="../tags/tag3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tags" Target="../tags/tag42.xml"/><Relationship Id="rId13" Type="http://schemas.openxmlformats.org/officeDocument/2006/relationships/tags" Target="../tags/tag47.xml"/><Relationship Id="rId18" Type="http://schemas.openxmlformats.org/officeDocument/2006/relationships/slideLayout" Target="../slideLayouts/slideLayout7.xml"/><Relationship Id="rId3" Type="http://schemas.openxmlformats.org/officeDocument/2006/relationships/tags" Target="../tags/tag37.xml"/><Relationship Id="rId7" Type="http://schemas.openxmlformats.org/officeDocument/2006/relationships/tags" Target="../tags/tag41.xml"/><Relationship Id="rId12" Type="http://schemas.openxmlformats.org/officeDocument/2006/relationships/tags" Target="../tags/tag46.xml"/><Relationship Id="rId17" Type="http://schemas.openxmlformats.org/officeDocument/2006/relationships/tags" Target="../tags/tag51.xml"/><Relationship Id="rId2" Type="http://schemas.openxmlformats.org/officeDocument/2006/relationships/tags" Target="../tags/tag36.xml"/><Relationship Id="rId16" Type="http://schemas.openxmlformats.org/officeDocument/2006/relationships/tags" Target="../tags/tag50.xml"/><Relationship Id="rId20" Type="http://schemas.openxmlformats.org/officeDocument/2006/relationships/image" Target="../media/image5.png"/><Relationship Id="rId1" Type="http://schemas.openxmlformats.org/officeDocument/2006/relationships/tags" Target="../tags/tag35.xml"/><Relationship Id="rId6" Type="http://schemas.openxmlformats.org/officeDocument/2006/relationships/tags" Target="../tags/tag40.xml"/><Relationship Id="rId11" Type="http://schemas.openxmlformats.org/officeDocument/2006/relationships/tags" Target="../tags/tag45.xml"/><Relationship Id="rId5" Type="http://schemas.openxmlformats.org/officeDocument/2006/relationships/tags" Target="../tags/tag39.xml"/><Relationship Id="rId15" Type="http://schemas.openxmlformats.org/officeDocument/2006/relationships/tags" Target="../tags/tag49.xml"/><Relationship Id="rId10" Type="http://schemas.openxmlformats.org/officeDocument/2006/relationships/tags" Target="../tags/tag44.xml"/><Relationship Id="rId19" Type="http://schemas.openxmlformats.org/officeDocument/2006/relationships/notesSlide" Target="../notesSlides/notesSlide29.xml"/><Relationship Id="rId4" Type="http://schemas.openxmlformats.org/officeDocument/2006/relationships/tags" Target="../tags/tag38.xml"/><Relationship Id="rId9" Type="http://schemas.openxmlformats.org/officeDocument/2006/relationships/tags" Target="../tags/tag43.xml"/><Relationship Id="rId14" Type="http://schemas.openxmlformats.org/officeDocument/2006/relationships/tags" Target="../tags/tag4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slideLayout" Target="../slideLayouts/slideLayout7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image" Target="../media/image5.png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10" Type="http://schemas.openxmlformats.org/officeDocument/2006/relationships/tags" Target="../tags/tag10.xml"/><Relationship Id="rId19" Type="http://schemas.openxmlformats.org/officeDocument/2006/relationships/notesSlide" Target="../notesSlides/notesSlide9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副标题 2">
            <a:extLst>
              <a:ext uri="{FF2B5EF4-FFF2-40B4-BE49-F238E27FC236}">
                <a16:creationId xmlns:a16="http://schemas.microsoft.com/office/drawing/2014/main" id="{28554596-9976-D29B-1A9A-A1DC814C96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59113" y="2768600"/>
            <a:ext cx="2484437" cy="503238"/>
          </a:xfrm>
        </p:spPr>
        <p:txBody>
          <a:bodyPr rtlCol="0"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乔师师</a:t>
            </a:r>
          </a:p>
        </p:txBody>
      </p:sp>
      <p:sp>
        <p:nvSpPr>
          <p:cNvPr id="7" name="TextBox 3">
            <a:extLst>
              <a:ext uri="{FF2B5EF4-FFF2-40B4-BE49-F238E27FC236}">
                <a16:creationId xmlns:a16="http://schemas.microsoft.com/office/drawing/2014/main" id="{39979810-1EAB-590F-154C-71D6BB97A7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16238" y="52388"/>
            <a:ext cx="2492375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</a:rPr>
              <a:t>信息科学与工程学部</a:t>
            </a:r>
          </a:p>
        </p:txBody>
      </p:sp>
      <p:sp>
        <p:nvSpPr>
          <p:cNvPr id="8" name="TextBox 10">
            <a:extLst>
              <a:ext uri="{FF2B5EF4-FFF2-40B4-BE49-F238E27FC236}">
                <a16:creationId xmlns:a16="http://schemas.microsoft.com/office/drawing/2014/main" id="{E6331F2B-A36E-F865-682B-B55906A1164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7088" y="3076575"/>
            <a:ext cx="6827837" cy="1430338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zh-CN" sz="1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zh-CN" sz="18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FontTx/>
              <a:buNone/>
              <a:defRPr/>
            </a:pPr>
            <a:r>
              <a:rPr lang="zh-CN" altLang="en-US" sz="1800" dirty="0">
                <a:latin typeface="黑体" panose="02010609060101010101" pitchFamily="49" charset="-122"/>
                <a:ea typeface="黑体" panose="02010609060101010101" pitchFamily="49" charset="-122"/>
              </a:rPr>
              <a:t>邮箱：</a:t>
            </a:r>
            <a:r>
              <a:rPr lang="en-US" altLang="zh-CN" sz="1800" dirty="0">
                <a:latin typeface="黑体" panose="02010609060101010101" pitchFamily="49" charset="-122"/>
                <a:ea typeface="黑体" panose="02010609060101010101" pitchFamily="49" charset="-122"/>
                <a:hlinkClick r:id="rId3"/>
              </a:rPr>
              <a:t>qiaoshishi@ouc.edu.cn</a:t>
            </a:r>
            <a:r>
              <a:rPr lang="en-US" altLang="zh-CN" sz="1800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</a:p>
          <a:p>
            <a:pPr algn="ctr" eaLnBrk="1" hangingPunct="1">
              <a:spcBef>
                <a:spcPct val="0"/>
              </a:spcBef>
              <a:buFontTx/>
              <a:buNone/>
              <a:defRPr/>
            </a:pPr>
            <a:endParaRPr lang="en-US" altLang="zh-CN" sz="1800" dirty="0">
              <a:latin typeface="Arial" panose="020B0604020202020204" pitchFamily="34" charset="0"/>
              <a:ea typeface="黑体" panose="02010609060101010101" pitchFamily="49" charset="-122"/>
            </a:endParaRPr>
          </a:p>
          <a:p>
            <a:pPr algn="ctr"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</a:t>
            </a:r>
            <a:r>
              <a: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讲义内容参考北大</a:t>
            </a:r>
            <a:r>
              <a:rPr lang="zh-CN" altLang="en-US" sz="15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郭炜</a:t>
            </a:r>
            <a:r>
              <a: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老师主讲的</a:t>
            </a:r>
            <a:r>
              <a: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Python</a:t>
            </a:r>
            <a:r>
              <a: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课程</a:t>
            </a:r>
            <a:r>
              <a:rPr lang="en-US" altLang="zh-CN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)</a:t>
            </a: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DBC2970C-3B6C-BF26-C083-D3B65CD45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3263" y="1627188"/>
            <a:ext cx="7772400" cy="584200"/>
          </a:xfrm>
        </p:spPr>
        <p:txBody>
          <a:bodyPr/>
          <a:lstStyle/>
          <a:p>
            <a:pPr eaLnBrk="1" hangingPunct="1"/>
            <a:r>
              <a:rPr lang="zh-CN" altLang="en-US" sz="3400"/>
              <a:t>程序设计实践（</a:t>
            </a:r>
            <a:r>
              <a:rPr lang="en-US" altLang="zh-CN" sz="3400"/>
              <a:t>Python</a:t>
            </a:r>
            <a:r>
              <a:rPr lang="zh-CN" altLang="en-US" sz="340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39234129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标题 1"/>
          <p:cNvSpPr>
            <a:spLocks noGrp="1"/>
          </p:cNvSpPr>
          <p:nvPr>
            <p:ph type="title"/>
          </p:nvPr>
        </p:nvSpPr>
        <p:spPr>
          <a:xfrm>
            <a:off x="357188" y="87313"/>
            <a:ext cx="8358187" cy="795337"/>
          </a:xfrm>
        </p:spPr>
        <p:txBody>
          <a:bodyPr/>
          <a:lstStyle/>
          <a:p>
            <a:pPr eaLnBrk="1" hangingPunct="1"/>
            <a:r>
              <a:rPr lang="en-US" altLang="zh-CN" sz="2800" dirty="0"/>
              <a:t>for</a:t>
            </a:r>
            <a:r>
              <a:rPr lang="zh-CN" altLang="en-US" sz="2800" dirty="0"/>
              <a:t>循环遍历列表 </a:t>
            </a:r>
            <a:r>
              <a:rPr lang="en-US" altLang="zh-CN" sz="2800" dirty="0"/>
              <a:t>– </a:t>
            </a:r>
            <a:r>
              <a:rPr lang="zh-CN" altLang="en-US" sz="2800" dirty="0"/>
              <a:t>写法</a:t>
            </a:r>
            <a:r>
              <a:rPr lang="en-US" altLang="zh-CN" sz="2800" dirty="0"/>
              <a:t>1</a:t>
            </a:r>
            <a:endParaRPr lang="zh-CN" altLang="en-US" sz="2800" dirty="0"/>
          </a:p>
        </p:txBody>
      </p:sp>
      <p:sp>
        <p:nvSpPr>
          <p:cNvPr id="25603" name="矩形 8"/>
          <p:cNvSpPr>
            <a:spLocks noChangeArrowheads="1"/>
          </p:cNvSpPr>
          <p:nvPr/>
        </p:nvSpPr>
        <p:spPr bwMode="auto">
          <a:xfrm>
            <a:off x="395288" y="742950"/>
            <a:ext cx="7777162" cy="3970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a = ['Google', 'Baidu', 'IBM', '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Taobao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 'QQ']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in range(</a:t>
            </a:r>
            <a:r>
              <a:rPr lang="en-US" altLang="zh-CN" sz="18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(a)):	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zh-CN" altLang="en-US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求列表长度（元素个数）</a:t>
            </a:r>
            <a:endParaRPr lang="en-US" altLang="zh-CN" sz="1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, a[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])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74201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 Google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74201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 Baidu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74201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 IBM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74201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 </a:t>
            </a:r>
            <a:r>
              <a:rPr lang="en-US" altLang="zh-CN" sz="1800" b="1" dirty="0" err="1">
                <a:solidFill>
                  <a:srgbClr val="74201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Taobao</a:t>
            </a:r>
            <a:endParaRPr lang="en-US" altLang="zh-CN" sz="1800" b="1" dirty="0">
              <a:solidFill>
                <a:srgbClr val="74201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74201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 QQ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zh-CN" altLang="en-US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也可以用来求字符串长度，元组、集合、字典元素个数</a:t>
            </a:r>
            <a:endParaRPr lang="en-US" altLang="zh-CN" sz="1800" b="1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len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abc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"))     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#&gt;&gt;3</a:t>
            </a:r>
          </a:p>
        </p:txBody>
      </p:sp>
      <p:sp>
        <p:nvSpPr>
          <p:cNvPr id="25604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842FA00-AE87-4184-872D-59AD038BFD45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10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标题 1"/>
          <p:cNvSpPr>
            <a:spLocks noGrp="1"/>
          </p:cNvSpPr>
          <p:nvPr>
            <p:ph type="title"/>
          </p:nvPr>
        </p:nvSpPr>
        <p:spPr>
          <a:xfrm>
            <a:off x="357188" y="87313"/>
            <a:ext cx="8358187" cy="795337"/>
          </a:xfrm>
        </p:spPr>
        <p:txBody>
          <a:bodyPr/>
          <a:lstStyle/>
          <a:p>
            <a:pPr eaLnBrk="1" hangingPunct="1"/>
            <a:r>
              <a:rPr lang="en-US" altLang="zh-CN" sz="2800" dirty="0"/>
              <a:t>for</a:t>
            </a:r>
            <a:r>
              <a:rPr lang="zh-CN" altLang="en-US" sz="2800" dirty="0"/>
              <a:t>循环遍历列表 </a:t>
            </a:r>
            <a:r>
              <a:rPr lang="en-US" altLang="zh-CN" sz="2800" dirty="0"/>
              <a:t>– </a:t>
            </a:r>
            <a:r>
              <a:rPr lang="zh-CN" altLang="en-US" sz="2800" dirty="0"/>
              <a:t>写法</a:t>
            </a:r>
            <a:r>
              <a:rPr lang="en-US" altLang="zh-CN" sz="2800" dirty="0"/>
              <a:t>2</a:t>
            </a:r>
            <a:endParaRPr lang="zh-CN" altLang="en-US" sz="2800" dirty="0"/>
          </a:p>
        </p:txBody>
      </p:sp>
      <p:sp>
        <p:nvSpPr>
          <p:cNvPr id="27651" name="矩形 8"/>
          <p:cNvSpPr>
            <a:spLocks noChangeArrowheads="1"/>
          </p:cNvSpPr>
          <p:nvPr/>
        </p:nvSpPr>
        <p:spPr bwMode="auto">
          <a:xfrm>
            <a:off x="395288" y="742950"/>
            <a:ext cx="7777162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a = ['Google', 'Baidu', 'IBM', '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Taobao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', 'QQ']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in a:	</a:t>
            </a:r>
            <a:endParaRPr lang="en-US" altLang="zh-CN" sz="1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74201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Google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74201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Baidu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74201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IBM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 err="1">
                <a:solidFill>
                  <a:srgbClr val="74201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Taobao</a:t>
            </a:r>
            <a:endParaRPr lang="en-US" altLang="zh-CN" sz="1800" b="1" dirty="0">
              <a:solidFill>
                <a:srgbClr val="74201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74201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QQ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7652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8DF6CD7-D0EA-41D4-998D-22BA58F1F894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11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标题 1"/>
          <p:cNvSpPr>
            <a:spLocks noGrp="1"/>
          </p:cNvSpPr>
          <p:nvPr>
            <p:ph type="title"/>
          </p:nvPr>
        </p:nvSpPr>
        <p:spPr>
          <a:xfrm>
            <a:off x="357188" y="87313"/>
            <a:ext cx="8358187" cy="795337"/>
          </a:xfrm>
        </p:spPr>
        <p:txBody>
          <a:bodyPr/>
          <a:lstStyle/>
          <a:p>
            <a:pPr eaLnBrk="1" hangingPunct="1"/>
            <a:r>
              <a:rPr lang="en-US" altLang="zh-CN" sz="2800" dirty="0"/>
              <a:t>for</a:t>
            </a:r>
            <a:r>
              <a:rPr lang="zh-CN" altLang="en-US" sz="2800" dirty="0"/>
              <a:t>循环遍历字符串</a:t>
            </a:r>
          </a:p>
        </p:txBody>
      </p:sp>
      <p:sp>
        <p:nvSpPr>
          <p:cNvPr id="29699" name="矩形 8"/>
          <p:cNvSpPr>
            <a:spLocks noChangeArrowheads="1"/>
          </p:cNvSpPr>
          <p:nvPr/>
        </p:nvSpPr>
        <p:spPr bwMode="auto">
          <a:xfrm>
            <a:off x="395288" y="742950"/>
            <a:ext cx="8497887" cy="3694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for letter in '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Taobao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':</a:t>
            </a:r>
            <a:endParaRPr lang="zh-CN" altLang="en-US" sz="1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print (letter)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7F0A0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7F0A0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7F0A0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7F0A0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7F0A0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7F0A0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29700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1F41EE4-B696-47FC-A001-40401CFC1FAA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12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标题 1"/>
          <p:cNvSpPr>
            <a:spLocks noGrp="1"/>
          </p:cNvSpPr>
          <p:nvPr>
            <p:ph type="title"/>
          </p:nvPr>
        </p:nvSpPr>
        <p:spPr>
          <a:xfrm>
            <a:off x="357188" y="87313"/>
            <a:ext cx="8358187" cy="795337"/>
          </a:xfrm>
        </p:spPr>
        <p:txBody>
          <a:bodyPr/>
          <a:lstStyle/>
          <a:p>
            <a:pPr eaLnBrk="1" hangingPunct="1"/>
            <a:r>
              <a:rPr lang="en-US" altLang="zh-CN" sz="2800" dirty="0"/>
              <a:t>break </a:t>
            </a:r>
            <a:r>
              <a:rPr lang="zh-CN" altLang="en-US" sz="2800" dirty="0"/>
              <a:t>语句</a:t>
            </a:r>
          </a:p>
        </p:txBody>
      </p:sp>
      <p:sp>
        <p:nvSpPr>
          <p:cNvPr id="31747" name="矩形 8"/>
          <p:cNvSpPr>
            <a:spLocks noChangeArrowheads="1"/>
          </p:cNvSpPr>
          <p:nvPr/>
        </p:nvSpPr>
        <p:spPr bwMode="auto">
          <a:xfrm>
            <a:off x="395288" y="742950"/>
            <a:ext cx="6858000" cy="2616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sites = ["Baidu", "Google","IBM","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Taobao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"]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for site in sites: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if site == "IBM":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print("OK")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print("site:</a:t>
            </a:r>
            <a:r>
              <a:rPr lang="zh-CN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+ site)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else: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print("No break")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print("Done!")</a:t>
            </a:r>
          </a:p>
        </p:txBody>
      </p:sp>
      <p:sp>
        <p:nvSpPr>
          <p:cNvPr id="31748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C16E1BB-B596-4D2D-8D9B-163FF65F7957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13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31749" name="矩形 4"/>
          <p:cNvSpPr>
            <a:spLocks noChangeArrowheads="1"/>
          </p:cNvSpPr>
          <p:nvPr/>
        </p:nvSpPr>
        <p:spPr bwMode="auto">
          <a:xfrm>
            <a:off x="5219700" y="2998788"/>
            <a:ext cx="3168650" cy="2032000"/>
          </a:xfrm>
          <a:prstGeom prst="rect">
            <a:avLst/>
          </a:prstGeom>
          <a:gradFill rotWithShape="0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/>
          </a:gra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latin typeface="Arial" panose="020B0604020202020204" pitchFamily="34" charset="0"/>
              </a:rPr>
              <a:t>site: Baidu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latin typeface="Arial" panose="020B0604020202020204" pitchFamily="34" charset="0"/>
              </a:rPr>
              <a:t>site: Google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latin typeface="Arial" panose="020B0604020202020204" pitchFamily="34" charset="0"/>
              </a:rPr>
              <a:t>OK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latin typeface="Arial" panose="020B0604020202020204" pitchFamily="34" charset="0"/>
              </a:rPr>
              <a:t>site: IBM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latin typeface="Arial" panose="020B0604020202020204" pitchFamily="34" charset="0"/>
              </a:rPr>
              <a:t>site: </a:t>
            </a:r>
            <a:r>
              <a:rPr lang="en-US" altLang="zh-CN" sz="1800" dirty="0" err="1">
                <a:latin typeface="Arial" panose="020B0604020202020204" pitchFamily="34" charset="0"/>
              </a:rPr>
              <a:t>Taobao</a:t>
            </a:r>
            <a:endParaRPr lang="en-US" altLang="zh-CN" sz="1800" dirty="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solidFill>
                  <a:srgbClr val="2005EB"/>
                </a:solidFill>
                <a:latin typeface="Arial" panose="020B0604020202020204" pitchFamily="34" charset="0"/>
              </a:rPr>
              <a:t>No break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latin typeface="Arial" panose="020B0604020202020204" pitchFamily="34" charset="0"/>
              </a:rPr>
              <a:t>Done!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标题 1"/>
          <p:cNvSpPr>
            <a:spLocks noGrp="1"/>
          </p:cNvSpPr>
          <p:nvPr>
            <p:ph type="title"/>
          </p:nvPr>
        </p:nvSpPr>
        <p:spPr>
          <a:xfrm>
            <a:off x="357188" y="87313"/>
            <a:ext cx="8358187" cy="795337"/>
          </a:xfrm>
        </p:spPr>
        <p:txBody>
          <a:bodyPr/>
          <a:lstStyle/>
          <a:p>
            <a:pPr eaLnBrk="1" hangingPunct="1"/>
            <a:r>
              <a:rPr lang="en-US" altLang="zh-CN" sz="2800" dirty="0"/>
              <a:t>break </a:t>
            </a:r>
            <a:r>
              <a:rPr lang="zh-CN" altLang="en-US" sz="2800" dirty="0"/>
              <a:t>语句</a:t>
            </a:r>
          </a:p>
        </p:txBody>
      </p:sp>
      <p:sp>
        <p:nvSpPr>
          <p:cNvPr id="16387" name="矩形 8"/>
          <p:cNvSpPr>
            <a:spLocks noChangeArrowheads="1"/>
          </p:cNvSpPr>
          <p:nvPr/>
        </p:nvSpPr>
        <p:spPr bwMode="auto">
          <a:xfrm>
            <a:off x="395288" y="742950"/>
            <a:ext cx="8748712" cy="3970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sites = ["Baidu", "Google","IBM","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Taobao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"]  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#list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for site in sites:  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zh-CN" altLang="en-US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对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sites</a:t>
            </a:r>
            <a:r>
              <a:rPr lang="zh-CN" altLang="en-US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中的每个值 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site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if site == "IBM":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print("OK")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</a:t>
            </a: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break		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zh-CN" altLang="en-US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跳出循环</a:t>
            </a: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print("site:</a:t>
            </a:r>
            <a:r>
              <a:rPr lang="zh-CN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" + site)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else: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print("No break")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print("Done!")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800" b="1" dirty="0">
                <a:latin typeface="+mj-ea"/>
                <a:ea typeface="+mj-ea"/>
                <a:cs typeface="Courier New" panose="02070309020205020404" pitchFamily="49" charset="0"/>
              </a:rPr>
              <a:t>else</a:t>
            </a:r>
            <a:r>
              <a:rPr lang="zh-CN" altLang="en-US" sz="1800" b="1" dirty="0">
                <a:latin typeface="+mj-ea"/>
                <a:ea typeface="+mj-ea"/>
                <a:cs typeface="Courier New" panose="02070309020205020404" pitchFamily="49" charset="0"/>
              </a:rPr>
              <a:t>子句在循环结束时会执行，但是如果</a:t>
            </a:r>
            <a:endParaRPr lang="en-US" altLang="zh-CN" sz="1800" b="1" dirty="0">
              <a:latin typeface="+mj-ea"/>
              <a:ea typeface="+mj-ea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800" b="1" dirty="0">
                <a:latin typeface="+mj-ea"/>
                <a:ea typeface="+mj-ea"/>
                <a:cs typeface="Courier New" panose="02070309020205020404" pitchFamily="49" charset="0"/>
              </a:rPr>
              <a:t>break</a:t>
            </a:r>
            <a:r>
              <a:rPr lang="zh-CN" altLang="en-US" sz="1800" b="1" dirty="0">
                <a:latin typeface="+mj-ea"/>
                <a:ea typeface="+mj-ea"/>
                <a:cs typeface="Courier New" panose="02070309020205020404" pitchFamily="49" charset="0"/>
              </a:rPr>
              <a:t>了，则不会执行</a:t>
            </a:r>
            <a:endParaRPr lang="en-US" altLang="zh-CN" sz="1800" b="1" dirty="0">
              <a:latin typeface="+mj-ea"/>
              <a:ea typeface="+mj-ea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3796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0E25FF4-79E0-4E76-8B4D-65AF8B2D47C6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14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33797" name="矩形 4"/>
          <p:cNvSpPr>
            <a:spLocks noChangeArrowheads="1"/>
          </p:cNvSpPr>
          <p:nvPr/>
        </p:nvSpPr>
        <p:spPr bwMode="auto">
          <a:xfrm>
            <a:off x="4949825" y="3840163"/>
            <a:ext cx="3168650" cy="1200150"/>
          </a:xfrm>
          <a:prstGeom prst="rect">
            <a:avLst/>
          </a:prstGeom>
          <a:gradFill rotWithShape="0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/>
          </a:gra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latin typeface="Arial" panose="020B0604020202020204" pitchFamily="34" charset="0"/>
              </a:rPr>
              <a:t>site: Baidu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latin typeface="Arial" panose="020B0604020202020204" pitchFamily="34" charset="0"/>
              </a:rPr>
              <a:t>site: Google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latin typeface="Arial" panose="020B0604020202020204" pitchFamily="34" charset="0"/>
              </a:rPr>
              <a:t>OK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latin typeface="Arial" panose="020B0604020202020204" pitchFamily="34" charset="0"/>
              </a:rPr>
              <a:t>Done!</a:t>
            </a:r>
            <a:endParaRPr lang="zh-CN" altLang="en-US" sz="1800" dirty="0"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标题 1"/>
          <p:cNvSpPr>
            <a:spLocks noGrp="1"/>
          </p:cNvSpPr>
          <p:nvPr>
            <p:ph type="title"/>
          </p:nvPr>
        </p:nvSpPr>
        <p:spPr>
          <a:xfrm>
            <a:off x="357188" y="87313"/>
            <a:ext cx="8358187" cy="795337"/>
          </a:xfrm>
        </p:spPr>
        <p:txBody>
          <a:bodyPr/>
          <a:lstStyle/>
          <a:p>
            <a:pPr eaLnBrk="1" hangingPunct="1"/>
            <a:r>
              <a:rPr lang="en-US" altLang="zh-CN" sz="2800" dirty="0"/>
              <a:t>continue</a:t>
            </a:r>
            <a:r>
              <a:rPr lang="zh-CN" altLang="en-US" sz="2800" dirty="0"/>
              <a:t>语句</a:t>
            </a:r>
          </a:p>
        </p:txBody>
      </p:sp>
      <p:sp>
        <p:nvSpPr>
          <p:cNvPr id="35843" name="矩形 8"/>
          <p:cNvSpPr>
            <a:spLocks noChangeArrowheads="1"/>
          </p:cNvSpPr>
          <p:nvPr/>
        </p:nvSpPr>
        <p:spPr bwMode="auto">
          <a:xfrm>
            <a:off x="395288" y="742950"/>
            <a:ext cx="8497887" cy="4246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for letter in '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Taobao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':</a:t>
            </a:r>
            <a:endParaRPr lang="zh-CN" altLang="en-US" sz="1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 letter == 'o':        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</a:t>
            </a:r>
            <a:r>
              <a:rPr lang="zh-CN" altLang="en-US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字母为 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 </a:t>
            </a:r>
            <a:r>
              <a:rPr lang="zh-CN" altLang="en-US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时跳过输出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</a:t>
            </a:r>
            <a:r>
              <a:rPr lang="en-US" altLang="zh-CN" sz="1800" b="1" dirty="0">
                <a:solidFill>
                  <a:srgbClr val="2005E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continue		 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  </a:t>
            </a:r>
            <a:r>
              <a:rPr lang="zh-CN" altLang="en-US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直接跳到下次循环</a:t>
            </a:r>
            <a:endParaRPr lang="en-US" altLang="zh-CN" sz="1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print ('</a:t>
            </a:r>
            <a:r>
              <a:rPr lang="zh-CN" altLang="en-US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当前字母 </a:t>
            </a: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:', letter)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b="1" dirty="0">
                <a:solidFill>
                  <a:srgbClr val="7F0A0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当前字母 </a:t>
            </a:r>
            <a:r>
              <a:rPr lang="en-US" altLang="zh-CN" sz="1800" b="1" dirty="0">
                <a:solidFill>
                  <a:srgbClr val="7F0A0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T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b="1" dirty="0">
                <a:solidFill>
                  <a:srgbClr val="7F0A0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当前字母 </a:t>
            </a:r>
            <a:r>
              <a:rPr lang="en-US" altLang="zh-CN" sz="1800" b="1" dirty="0">
                <a:solidFill>
                  <a:srgbClr val="7F0A0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a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b="1" dirty="0">
                <a:solidFill>
                  <a:srgbClr val="7F0A0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当前字母 </a:t>
            </a:r>
            <a:r>
              <a:rPr lang="en-US" altLang="zh-CN" sz="1800" b="1" dirty="0">
                <a:solidFill>
                  <a:srgbClr val="7F0A0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b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b="1" dirty="0">
                <a:solidFill>
                  <a:srgbClr val="7F0A0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当前字母 </a:t>
            </a:r>
            <a:r>
              <a:rPr lang="en-US" altLang="zh-CN" sz="1800" b="1" dirty="0">
                <a:solidFill>
                  <a:srgbClr val="7F0A07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: a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5844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5A64A17-6B22-4483-B154-60ABABAE81FC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15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标题 1"/>
          <p:cNvSpPr>
            <a:spLocks noGrp="1"/>
          </p:cNvSpPr>
          <p:nvPr>
            <p:ph type="title"/>
          </p:nvPr>
        </p:nvSpPr>
        <p:spPr>
          <a:xfrm>
            <a:off x="0" y="123825"/>
            <a:ext cx="8358188" cy="539750"/>
          </a:xfrm>
        </p:spPr>
        <p:txBody>
          <a:bodyPr/>
          <a:lstStyle/>
          <a:p>
            <a:pPr indent="228600"/>
            <a:r>
              <a:rPr lang="zh-CN" altLang="en-US" sz="2400" dirty="0">
                <a:latin typeface="黑体" panose="02010609060101010101" pitchFamily="49" charset="-122"/>
              </a:rPr>
              <a:t>连续输出</a:t>
            </a:r>
            <a:r>
              <a:rPr lang="en-US" altLang="zh-CN" sz="2400" dirty="0">
                <a:latin typeface="黑体" panose="02010609060101010101" pitchFamily="49" charset="-122"/>
              </a:rPr>
              <a:t>26</a:t>
            </a:r>
            <a:r>
              <a:rPr lang="zh-CN" altLang="en-US" sz="2400" dirty="0">
                <a:latin typeface="黑体" panose="02010609060101010101" pitchFamily="49" charset="-122"/>
              </a:rPr>
              <a:t>个字母</a:t>
            </a:r>
            <a:endParaRPr lang="en-US" altLang="zh-CN" sz="2400" dirty="0">
              <a:latin typeface="黑体" panose="02010609060101010101" pitchFamily="49" charset="-122"/>
            </a:endParaRPr>
          </a:p>
        </p:txBody>
      </p:sp>
      <p:sp>
        <p:nvSpPr>
          <p:cNvPr id="37891" name="Rectangle 1"/>
          <p:cNvSpPr>
            <a:spLocks noChangeArrowheads="1"/>
          </p:cNvSpPr>
          <p:nvPr/>
        </p:nvSpPr>
        <p:spPr bwMode="auto">
          <a:xfrm>
            <a:off x="107950" y="842963"/>
            <a:ext cx="8567738" cy="1292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altLang="zh-CN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in range(26):</a:t>
            </a:r>
            <a:br>
              <a:rPr lang="en-US" altLang="zh-C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</a:t>
            </a:r>
            <a:r>
              <a:rPr lang="en-US" altLang="zh-CN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chr</a:t>
            </a:r>
            <a:r>
              <a:rPr lang="en-US" altLang="zh-C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zh-CN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ord</a:t>
            </a:r>
            <a:r>
              <a:rPr lang="en-US" altLang="zh-C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("a") + </a:t>
            </a:r>
            <a:r>
              <a:rPr lang="en-US" altLang="zh-CN" sz="20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  <a:t>),end="")</a:t>
            </a:r>
            <a:br>
              <a:rPr lang="en-US" altLang="zh-CN" sz="2000" b="1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en-US" altLang="zh-CN" sz="20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7892" name="矩形 7"/>
          <p:cNvSpPr>
            <a:spLocks noChangeArrowheads="1"/>
          </p:cNvSpPr>
          <p:nvPr/>
        </p:nvSpPr>
        <p:spPr bwMode="auto">
          <a:xfrm>
            <a:off x="0" y="4227513"/>
            <a:ext cx="778986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indent="2286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rgbClr val="920B0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abcdefghijklmnopqrstuvwxyz       </a:t>
            </a:r>
            <a:r>
              <a:rPr lang="zh-CN" alt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字母的</a:t>
            </a: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ASCII</a:t>
            </a:r>
            <a:r>
              <a:rPr lang="zh-CN" alt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编码是连续的</a:t>
            </a:r>
            <a:endParaRPr lang="en-US" altLang="zh-CN" sz="18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7893" name="灯片编号占位符 6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659FA8A-FEC6-4E05-AAC7-91AE6D704020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16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标题 1"/>
          <p:cNvSpPr>
            <a:spLocks noGrp="1"/>
          </p:cNvSpPr>
          <p:nvPr>
            <p:ph type="title"/>
          </p:nvPr>
        </p:nvSpPr>
        <p:spPr>
          <a:xfrm>
            <a:off x="0" y="123825"/>
            <a:ext cx="8358188" cy="539750"/>
          </a:xfrm>
        </p:spPr>
        <p:txBody>
          <a:bodyPr/>
          <a:lstStyle/>
          <a:p>
            <a:pPr indent="228600"/>
            <a:r>
              <a:rPr lang="zh-CN" altLang="en-US" sz="2400" dirty="0">
                <a:latin typeface="黑体" panose="02010609060101010101" pitchFamily="49" charset="-122"/>
              </a:rPr>
              <a:t>字符的编码</a:t>
            </a:r>
            <a:endParaRPr lang="en-US" altLang="zh-CN" sz="2400" dirty="0">
              <a:latin typeface="黑体" panose="02010609060101010101" pitchFamily="49" charset="-122"/>
            </a:endParaRPr>
          </a:p>
        </p:txBody>
      </p:sp>
      <p:sp>
        <p:nvSpPr>
          <p:cNvPr id="39939" name="Rectangle 1"/>
          <p:cNvSpPr>
            <a:spLocks noChangeArrowheads="1"/>
          </p:cNvSpPr>
          <p:nvPr/>
        </p:nvSpPr>
        <p:spPr bwMode="auto">
          <a:xfrm>
            <a:off x="107950" y="842963"/>
            <a:ext cx="8567738" cy="3846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ord(x)  </a:t>
            </a:r>
            <a:r>
              <a:rPr lang="zh-CN" altLang="en-US" sz="24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求字符 </a:t>
            </a:r>
            <a:r>
              <a:rPr lang="en-US" altLang="zh-CN" sz="24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x </a:t>
            </a:r>
            <a:r>
              <a:rPr lang="zh-CN" altLang="en-US" sz="24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的编码  </a:t>
            </a:r>
            <a:r>
              <a:rPr lang="en-US" altLang="zh-CN" sz="24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(</a:t>
            </a:r>
            <a:r>
              <a:rPr lang="zh-CN" altLang="en-US" sz="24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字符就是长度为</a:t>
            </a:r>
            <a:r>
              <a:rPr lang="en-US" altLang="zh-CN" sz="24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1</a:t>
            </a:r>
            <a:r>
              <a:rPr lang="zh-CN" altLang="en-US" sz="24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的字符串）</a:t>
            </a:r>
            <a:endParaRPr lang="en-US" altLang="zh-CN" sz="2400"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4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>
                <a:solidFill>
                  <a:srgbClr val="7030A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chr(x)  </a:t>
            </a:r>
            <a:r>
              <a:rPr lang="zh-CN" altLang="en-US" sz="2400">
                <a:latin typeface="黑体" panose="02010609060101010101" pitchFamily="49" charset="-122"/>
                <a:ea typeface="黑体" panose="02010609060101010101" pitchFamily="49" charset="-122"/>
              </a:rPr>
              <a:t>求编码为</a:t>
            </a:r>
            <a:r>
              <a:rPr lang="en-US" altLang="zh-CN" sz="2400">
                <a:latin typeface="黑体" panose="02010609060101010101" pitchFamily="49" charset="-122"/>
                <a:ea typeface="黑体" panose="02010609060101010101" pitchFamily="49" charset="-122"/>
              </a:rPr>
              <a:t>x</a:t>
            </a:r>
            <a:r>
              <a:rPr lang="zh-CN" altLang="en-US" sz="2400">
                <a:latin typeface="黑体" panose="02010609060101010101" pitchFamily="49" charset="-122"/>
                <a:ea typeface="黑体" panose="02010609060101010101" pitchFamily="49" charset="-122"/>
              </a:rPr>
              <a:t>的字符</a:t>
            </a:r>
            <a:endParaRPr lang="en-US" altLang="zh-CN" sz="24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</a:rPr>
              <a:t>可以 </a:t>
            </a:r>
            <a:r>
              <a:rPr lang="zh-CN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用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8</a:t>
            </a:r>
            <a:r>
              <a:rPr lang="zh-CN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个连续的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0</a:t>
            </a:r>
            <a:r>
              <a:rPr lang="zh-CN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或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（即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个字节）来表示一个字母、数字或标点符号，比如用“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00100000</a:t>
            </a:r>
            <a:r>
              <a:rPr lang="zh-CN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”表示空格，用“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01100001</a:t>
            </a:r>
            <a:r>
              <a:rPr lang="zh-CN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”表示字母“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a”,</a:t>
            </a:r>
            <a:r>
              <a:rPr lang="zh-CN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用“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01100010</a:t>
            </a:r>
            <a:r>
              <a:rPr lang="zh-CN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”表示字母“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”，用“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01100011</a:t>
            </a:r>
            <a:r>
              <a:rPr lang="zh-CN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”表示字母“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c</a:t>
            </a:r>
            <a:r>
              <a:rPr lang="zh-CN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”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……</a:t>
            </a:r>
            <a:r>
              <a:rPr lang="zh-CN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。由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8</a:t>
            </a:r>
            <a:r>
              <a:rPr lang="zh-CN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个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0</a:t>
            </a:r>
            <a:r>
              <a:rPr lang="zh-CN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或者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的组成的串，一共有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en-US" altLang="zh-CN" sz="2000" baseline="30000">
                <a:latin typeface="黑体" panose="02010609060101010101" pitchFamily="49" charset="-122"/>
                <a:ea typeface="黑体" panose="02010609060101010101" pitchFamily="49" charset="-122"/>
              </a:rPr>
              <a:t>8</a:t>
            </a:r>
            <a:r>
              <a:rPr lang="zh-CN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即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256</a:t>
            </a:r>
            <a:r>
              <a:rPr lang="zh-CN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种不同的组合，这就足以表示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10</a:t>
            </a:r>
            <a:r>
              <a:rPr lang="zh-CN" altLang="zh-CN" sz="2000">
                <a:latin typeface="黑体" panose="02010609060101010101" pitchFamily="49" charset="-122"/>
                <a:ea typeface="黑体" panose="02010609060101010101" pitchFamily="49" charset="-122"/>
              </a:rPr>
              <a:t>个阿拉伯数字以及英语中用到的所有字母和标点符号了。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</a:rPr>
              <a:t>此即为</a:t>
            </a:r>
            <a:r>
              <a:rPr lang="en-US" altLang="zh-CN" sz="20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ASCII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</a:rPr>
              <a:t>编码方案。</a:t>
            </a:r>
            <a:endParaRPr lang="en-US" altLang="zh-CN" sz="20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39940" name="灯片编号占位符 6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02C9D06-91A4-4821-9E26-FDB5EDC7BB3B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17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标题 1"/>
          <p:cNvSpPr>
            <a:spLocks noGrp="1"/>
          </p:cNvSpPr>
          <p:nvPr>
            <p:ph type="title"/>
          </p:nvPr>
        </p:nvSpPr>
        <p:spPr>
          <a:xfrm>
            <a:off x="0" y="123825"/>
            <a:ext cx="8358188" cy="539750"/>
          </a:xfrm>
        </p:spPr>
        <p:txBody>
          <a:bodyPr/>
          <a:lstStyle/>
          <a:p>
            <a:pPr indent="228600"/>
            <a:r>
              <a:rPr lang="zh-CN" altLang="en-US" sz="2400" dirty="0">
                <a:latin typeface="黑体" panose="02010609060101010101" pitchFamily="49" charset="-122"/>
              </a:rPr>
              <a:t>连续输出</a:t>
            </a:r>
            <a:r>
              <a:rPr lang="en-US" altLang="zh-CN" sz="2400" dirty="0">
                <a:latin typeface="黑体" panose="02010609060101010101" pitchFamily="49" charset="-122"/>
              </a:rPr>
              <a:t>0 - 9</a:t>
            </a:r>
          </a:p>
        </p:txBody>
      </p:sp>
      <p:sp>
        <p:nvSpPr>
          <p:cNvPr id="41987" name="Rectangle 1"/>
          <p:cNvSpPr>
            <a:spLocks noChangeArrowheads="1"/>
          </p:cNvSpPr>
          <p:nvPr/>
        </p:nvSpPr>
        <p:spPr bwMode="auto">
          <a:xfrm>
            <a:off x="107950" y="842963"/>
            <a:ext cx="8567738" cy="923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for i in range(10):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    print(chr(ord("0") + i),end="")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</p:txBody>
      </p:sp>
      <p:sp>
        <p:nvSpPr>
          <p:cNvPr id="41988" name="矩形 7"/>
          <p:cNvSpPr>
            <a:spLocks noChangeArrowheads="1"/>
          </p:cNvSpPr>
          <p:nvPr/>
        </p:nvSpPr>
        <p:spPr bwMode="auto">
          <a:xfrm>
            <a:off x="0" y="4227513"/>
            <a:ext cx="5945188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indent="2286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rgbClr val="920B0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0123456789      </a:t>
            </a: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'0'-'9'</a:t>
            </a:r>
            <a:r>
              <a:rPr lang="zh-CN" alt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的</a:t>
            </a: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ASCII</a:t>
            </a:r>
            <a:r>
              <a:rPr lang="zh-CN" alt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编码是连续的</a:t>
            </a:r>
            <a:endParaRPr lang="en-US" altLang="zh-CN" sz="18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1989" name="灯片编号占位符 6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EDB6393-D15C-40F1-9401-49206D75C8B8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18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>
            <p:custDataLst>
              <p:tags r:id="rId2"/>
            </p:custDataLst>
          </p:nvPr>
        </p:nvSpPr>
        <p:spPr>
          <a:xfrm>
            <a:off x="914400" y="322263"/>
            <a:ext cx="7315200" cy="160655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print(</a:t>
            </a:r>
            <a:r>
              <a:rPr lang="en-US" altLang="zh-CN" sz="2600" dirty="0" err="1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chr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(</a:t>
            </a:r>
            <a:r>
              <a:rPr lang="en-US" altLang="zh-CN" sz="2600" dirty="0" err="1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ord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("A") + 4))</a:t>
            </a:r>
          </a:p>
          <a:p>
            <a:pPr>
              <a:defRPr/>
            </a:pPr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结果是</a:t>
            </a:r>
          </a:p>
        </p:txBody>
      </p:sp>
      <p:sp>
        <p:nvSpPr>
          <p:cNvPr id="6" name="矩形 5"/>
          <p:cNvSpPr/>
          <p:nvPr>
            <p:custDataLst>
              <p:tags r:id="rId3"/>
            </p:custDataLst>
          </p:nvPr>
        </p:nvSpPr>
        <p:spPr>
          <a:xfrm>
            <a:off x="1828800" y="2089150"/>
            <a:ext cx="6400800" cy="48260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101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>
            <a:off x="1828800" y="2732088"/>
            <a:ext cx="6400800" cy="48260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69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8" name="矩形 7"/>
          <p:cNvSpPr/>
          <p:nvPr>
            <p:custDataLst>
              <p:tags r:id="rId5"/>
            </p:custDataLst>
          </p:nvPr>
        </p:nvSpPr>
        <p:spPr>
          <a:xfrm>
            <a:off x="1828800" y="3375025"/>
            <a:ext cx="6400800" cy="48260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E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9" name="矩形 8"/>
          <p:cNvSpPr/>
          <p:nvPr>
            <p:custDataLst>
              <p:tags r:id="rId6"/>
            </p:custDataLst>
          </p:nvPr>
        </p:nvSpPr>
        <p:spPr>
          <a:xfrm>
            <a:off x="1828800" y="4017963"/>
            <a:ext cx="6400800" cy="48260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e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0" name="椭圆 9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179513" y="2138363"/>
            <a:ext cx="384175" cy="385762"/>
          </a:xfrm>
          <a:prstGeom prst="ellipse">
            <a:avLst/>
          </a:prstGeom>
          <a:solidFill>
            <a:srgbClr val="808080"/>
          </a:solidFill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pPr algn="ctr">
              <a:defRPr/>
            </a:pPr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1" name="椭圆 10"/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1179513" y="2781300"/>
            <a:ext cx="384175" cy="385763"/>
          </a:xfrm>
          <a:prstGeom prst="ellipse">
            <a:avLst/>
          </a:prstGeom>
          <a:solidFill>
            <a:srgbClr val="808080"/>
          </a:solidFill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pPr algn="ctr">
              <a:defRPr/>
            </a:pPr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2" name="椭圆 11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179513" y="3424238"/>
            <a:ext cx="384175" cy="385762"/>
          </a:xfrm>
          <a:prstGeom prst="ellipse">
            <a:avLst/>
          </a:prstGeom>
          <a:solidFill>
            <a:srgbClr val="00FF00"/>
          </a:solidFill>
          <a:ln w="254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pPr algn="ctr">
              <a:defRPr/>
            </a:pPr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3" name="椭圆 12"/>
          <p:cNvSpPr>
            <a:spLocks noChangeAspect="1"/>
          </p:cNvSpPr>
          <p:nvPr>
            <p:custDataLst>
              <p:tags r:id="rId10"/>
            </p:custDataLst>
          </p:nvPr>
        </p:nvSpPr>
        <p:spPr>
          <a:xfrm>
            <a:off x="1179513" y="4067175"/>
            <a:ext cx="384175" cy="385763"/>
          </a:xfrm>
          <a:prstGeom prst="ellipse">
            <a:avLst/>
          </a:prstGeom>
          <a:solidFill>
            <a:srgbClr val="808080"/>
          </a:solidFill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pPr algn="ctr">
              <a:defRPr/>
            </a:pPr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D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4" name="圆角矩形 13"/>
          <p:cNvSpPr/>
          <p:nvPr>
            <p:custDataLst>
              <p:tags r:id="rId11"/>
            </p:custDataLst>
          </p:nvPr>
        </p:nvSpPr>
        <p:spPr>
          <a:xfrm>
            <a:off x="6686550" y="4660900"/>
            <a:ext cx="1157288" cy="309563"/>
          </a:xfrm>
          <a:prstGeom prst="roundRect">
            <a:avLst/>
          </a:prstGeom>
          <a:solidFill>
            <a:srgbClr val="808080"/>
          </a:solidFill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pPr algn="ctr">
              <a:defRPr/>
            </a:pPr>
            <a:r>
              <a:rPr lang="zh-CN" altLang="en-US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提交</a:t>
            </a:r>
          </a:p>
        </p:txBody>
      </p:sp>
      <p:grpSp>
        <p:nvGrpSpPr>
          <p:cNvPr id="46092" name="组合 18"/>
          <p:cNvGrpSpPr>
            <a:grpSpLocks/>
          </p:cNvGrpSpPr>
          <p:nvPr>
            <p:custDataLst>
              <p:tags r:id="rId12"/>
            </p:custDataLst>
          </p:nvPr>
        </p:nvGrpSpPr>
        <p:grpSpPr bwMode="auto">
          <a:xfrm>
            <a:off x="0" y="0"/>
            <a:ext cx="9144000" cy="635000"/>
            <a:chOff x="0" y="0"/>
            <a:chExt cx="9144000" cy="635000"/>
          </a:xfrm>
        </p:grpSpPr>
        <p:sp>
          <p:nvSpPr>
            <p:cNvPr id="15" name="TitleBackground"/>
            <p:cNvSpPr/>
            <p:nvPr>
              <p:custDataLst>
                <p:tags r:id="rId14"/>
              </p:custDataLst>
            </p:nvPr>
          </p:nvSpPr>
          <p:spPr>
            <a:xfrm>
              <a:off x="0" y="0"/>
              <a:ext cx="9144000" cy="635000"/>
            </a:xfrm>
            <a:prstGeom prst="rect">
              <a:avLst/>
            </a:prstGeom>
            <a:solidFill>
              <a:srgbClr val="F6F7F8"/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6" name="ColorBlock"/>
            <p:cNvSpPr/>
            <p:nvPr>
              <p:custDataLst>
                <p:tags r:id="rId15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7" name="TypeText"/>
            <p:cNvSpPr/>
            <p:nvPr>
              <p:custDataLst>
                <p:tags r:id="rId16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>
                <a:defRPr/>
              </a:pPr>
              <a:r>
                <a:rPr lang="zh-CN" altLang="en-US" sz="26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单选题</a:t>
              </a:r>
            </a:p>
          </p:txBody>
        </p:sp>
        <p:sp>
          <p:nvSpPr>
            <p:cNvPr id="18" name="TipText"/>
            <p:cNvSpPr/>
            <p:nvPr>
              <p:custDataLst>
                <p:tags r:id="rId17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>
                <a:defRPr/>
              </a:pPr>
              <a:r>
                <a:rPr lang="en-US" altLang="zh-CN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1</a:t>
              </a:r>
              <a:r>
                <a:rPr lang="zh-CN" altLang="en-US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分</a:t>
              </a:r>
            </a:p>
          </p:txBody>
        </p:sp>
      </p:grpSp>
      <p:pic>
        <p:nvPicPr>
          <p:cNvPr id="46093" name="图片 3"/>
          <p:cNvPicPr>
            <a:picLocks/>
          </p:cNvPicPr>
          <p:nvPr>
            <p:custDataLst>
              <p:tags r:id="rId13"/>
            </p:custDataLst>
          </p:nvPr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4600" y="63500"/>
            <a:ext cx="1422400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标题 1"/>
          <p:cNvSpPr>
            <a:spLocks noGrp="1"/>
          </p:cNvSpPr>
          <p:nvPr>
            <p:ph type="ctrTitle"/>
          </p:nvPr>
        </p:nvSpPr>
        <p:spPr>
          <a:xfrm>
            <a:off x="539750" y="1995488"/>
            <a:ext cx="7956550" cy="504825"/>
          </a:xfrm>
        </p:spPr>
        <p:txBody>
          <a:bodyPr/>
          <a:lstStyle/>
          <a:p>
            <a:pPr eaLnBrk="1" hangingPunct="1"/>
            <a:r>
              <a:rPr lang="zh-CN" altLang="en-US" sz="3600" dirty="0">
                <a:latin typeface="黑体" panose="02010609060101010101" pitchFamily="49" charset="-122"/>
              </a:rPr>
              <a:t>循环语句</a:t>
            </a:r>
          </a:p>
        </p:txBody>
      </p:sp>
      <p:sp>
        <p:nvSpPr>
          <p:cNvPr id="7171" name="TextBox 3"/>
          <p:cNvSpPr txBox="1">
            <a:spLocks noChangeArrowheads="1"/>
          </p:cNvSpPr>
          <p:nvPr/>
        </p:nvSpPr>
        <p:spPr bwMode="auto">
          <a:xfrm>
            <a:off x="2916238" y="52388"/>
            <a:ext cx="226215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dirty="0">
                <a:latin typeface="黑体" panose="02010609060101010101" pitchFamily="49" charset="-122"/>
                <a:ea typeface="黑体" panose="02010609060101010101" pitchFamily="49" charset="-122"/>
              </a:rPr>
              <a:t>信息科学与工程学部</a:t>
            </a:r>
          </a:p>
        </p:txBody>
      </p:sp>
      <p:sp>
        <p:nvSpPr>
          <p:cNvPr id="7172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24D2B07-D076-4B8F-92D0-EEAE2FD878A2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zh-CN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标题 1"/>
          <p:cNvSpPr>
            <a:spLocks noGrp="1"/>
          </p:cNvSpPr>
          <p:nvPr>
            <p:ph type="ctrTitle"/>
          </p:nvPr>
        </p:nvSpPr>
        <p:spPr>
          <a:xfrm>
            <a:off x="107950" y="1924050"/>
            <a:ext cx="2663825" cy="1103313"/>
          </a:xfrm>
        </p:spPr>
        <p:txBody>
          <a:bodyPr/>
          <a:lstStyle/>
          <a:p>
            <a:pPr eaLnBrk="1" hangingPunct="1"/>
            <a:r>
              <a:rPr lang="en-US" altLang="zh-CN" sz="2500" dirty="0"/>
              <a:t>for</a:t>
            </a:r>
            <a:r>
              <a:rPr lang="zh-CN" altLang="en-US" sz="2500" dirty="0"/>
              <a:t>循环例题</a:t>
            </a:r>
          </a:p>
        </p:txBody>
      </p:sp>
      <p:sp>
        <p:nvSpPr>
          <p:cNvPr id="48131" name="TextBox 3"/>
          <p:cNvSpPr txBox="1">
            <a:spLocks noChangeArrowheads="1"/>
          </p:cNvSpPr>
          <p:nvPr/>
        </p:nvSpPr>
        <p:spPr bwMode="auto">
          <a:xfrm>
            <a:off x="2916238" y="52388"/>
            <a:ext cx="226215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dirty="0">
                <a:latin typeface="黑体" panose="02010609060101010101" pitchFamily="49" charset="-122"/>
                <a:ea typeface="黑体" panose="02010609060101010101" pitchFamily="49" charset="-122"/>
              </a:rPr>
              <a:t>信息科学与工程学部</a:t>
            </a:r>
          </a:p>
        </p:txBody>
      </p:sp>
      <p:pic>
        <p:nvPicPr>
          <p:cNvPr id="48132" name="Picture 6" descr="俄罗斯圣彼得堡游记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5125" y="520700"/>
            <a:ext cx="6176963" cy="4098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133" name="矩形 5"/>
          <p:cNvSpPr>
            <a:spLocks noChangeArrowheads="1"/>
          </p:cNvSpPr>
          <p:nvPr/>
        </p:nvSpPr>
        <p:spPr bwMode="auto">
          <a:xfrm>
            <a:off x="6157913" y="4659313"/>
            <a:ext cx="2954337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黑体" panose="02010609060101010101" pitchFamily="49" charset="-122"/>
                <a:ea typeface="黑体" panose="02010609060101010101" pitchFamily="49" charset="-122"/>
              </a:rPr>
              <a:t>俄罗斯圣彼得堡圣以撒教堂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pPr eaLnBrk="1" hangingPunct="1"/>
            <a:r>
              <a:rPr lang="zh-CN" altLang="en-US" sz="2400" dirty="0">
                <a:latin typeface="黑体" panose="02010609060101010101" pitchFamily="49" charset="-122"/>
              </a:rPr>
              <a:t>例题</a:t>
            </a:r>
            <a:r>
              <a:rPr lang="en-US" altLang="zh-CN" sz="2400" dirty="0">
                <a:latin typeface="黑体" panose="02010609060101010101" pitchFamily="49" charset="-122"/>
              </a:rPr>
              <a:t>1. </a:t>
            </a:r>
            <a:r>
              <a:rPr lang="zh-CN" altLang="en-US" sz="2400" dirty="0">
                <a:latin typeface="黑体" panose="02010609060101010101" pitchFamily="49" charset="-122"/>
              </a:rPr>
              <a:t>输入</a:t>
            </a:r>
            <a:r>
              <a:rPr lang="en-US" altLang="zh-CN" sz="2400" dirty="0">
                <a:latin typeface="黑体" panose="02010609060101010101" pitchFamily="49" charset="-122"/>
              </a:rPr>
              <a:t>n</a:t>
            </a:r>
            <a:r>
              <a:rPr lang="zh-CN" altLang="en-US" sz="2400" dirty="0">
                <a:latin typeface="黑体" panose="02010609060101010101" pitchFamily="49" charset="-122"/>
              </a:rPr>
              <a:t>个整数求和</a:t>
            </a:r>
          </a:p>
        </p:txBody>
      </p:sp>
      <p:sp>
        <p:nvSpPr>
          <p:cNvPr id="50179" name="Rectangle 1"/>
          <p:cNvSpPr>
            <a:spLocks noChangeArrowheads="1"/>
          </p:cNvSpPr>
          <p:nvPr/>
        </p:nvSpPr>
        <p:spPr bwMode="auto">
          <a:xfrm>
            <a:off x="250825" y="842963"/>
            <a:ext cx="9074150" cy="440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输入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第一行是整数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n, n&gt;= 1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后面有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n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行，每行一个整数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输出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输出后面那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n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个整数的和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样例输入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3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1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2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8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样例输出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11</a:t>
            </a:r>
            <a:endParaRPr lang="zh-CN" altLang="zh-CN" sz="2000"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 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2000">
              <a:latin typeface="Arial" panose="020B0604020202020204" pitchFamily="34" charset="0"/>
              <a:ea typeface="黑体" panose="02010609060101010101" pitchFamily="49" charset="-122"/>
              <a:cs typeface="Courier New" panose="02070309020205020404" pitchFamily="49" charset="0"/>
            </a:endParaRPr>
          </a:p>
        </p:txBody>
      </p:sp>
      <p:sp>
        <p:nvSpPr>
          <p:cNvPr id="50180" name="灯片编号占位符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7047271-449C-45E3-9DCC-56AAE1C7FB1A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21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pPr eaLnBrk="1" hangingPunct="1"/>
            <a:r>
              <a:rPr lang="zh-CN" altLang="en-US" sz="2400" dirty="0">
                <a:latin typeface="黑体" panose="02010609060101010101" pitchFamily="49" charset="-122"/>
              </a:rPr>
              <a:t>例题</a:t>
            </a:r>
            <a:r>
              <a:rPr lang="en-US" altLang="zh-CN" sz="2400" dirty="0">
                <a:latin typeface="黑体" panose="02010609060101010101" pitchFamily="49" charset="-122"/>
              </a:rPr>
              <a:t>1. </a:t>
            </a:r>
            <a:r>
              <a:rPr lang="zh-CN" altLang="en-US" sz="2400" dirty="0">
                <a:latin typeface="黑体" panose="02010609060101010101" pitchFamily="49" charset="-122"/>
              </a:rPr>
              <a:t>输入</a:t>
            </a:r>
            <a:r>
              <a:rPr lang="en-US" altLang="zh-CN" sz="2400" dirty="0">
                <a:latin typeface="黑体" panose="02010609060101010101" pitchFamily="49" charset="-122"/>
              </a:rPr>
              <a:t>n</a:t>
            </a:r>
            <a:r>
              <a:rPr lang="zh-CN" altLang="en-US" sz="2400" dirty="0">
                <a:latin typeface="黑体" panose="02010609060101010101" pitchFamily="49" charset="-122"/>
              </a:rPr>
              <a:t>个整数求和</a:t>
            </a:r>
          </a:p>
        </p:txBody>
      </p:sp>
      <p:sp>
        <p:nvSpPr>
          <p:cNvPr id="52227" name="Rectangle 1"/>
          <p:cNvSpPr>
            <a:spLocks noChangeArrowheads="1"/>
          </p:cNvSpPr>
          <p:nvPr/>
        </p:nvSpPr>
        <p:spPr bwMode="auto">
          <a:xfrm>
            <a:off x="250825" y="842963"/>
            <a:ext cx="9074150" cy="2246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n = int(input())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total = 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for i in range(n):    </a:t>
            </a:r>
            <a:r>
              <a:rPr lang="en-US" altLang="zh-CN" sz="2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zh-CN" altLang="en-US" sz="2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做</a:t>
            </a:r>
            <a:r>
              <a:rPr lang="en-US" altLang="zh-CN" sz="2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zh-CN" altLang="en-US" sz="2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次</a:t>
            </a:r>
            <a:endParaRPr lang="en-US" altLang="zh-CN" sz="2000" b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	total += int(input())  </a:t>
            </a:r>
            <a:r>
              <a:rPr lang="en-US" altLang="zh-CN" sz="2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zh-CN" altLang="en-US" sz="2000" b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每次读入一行</a:t>
            </a:r>
            <a:endParaRPr lang="en-US" altLang="zh-CN" sz="2000" b="1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print(total)</a:t>
            </a:r>
            <a:r>
              <a:rPr lang="zh-CN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2000">
              <a:latin typeface="Arial" panose="020B0604020202020204" pitchFamily="34" charset="0"/>
            </a:endParaRPr>
          </a:p>
        </p:txBody>
      </p:sp>
      <p:sp>
        <p:nvSpPr>
          <p:cNvPr id="52228" name="灯片编号占位符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A0EF21A-3363-4E13-8397-85B0D0E5D79C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22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pPr eaLnBrk="1" hangingPunct="1"/>
            <a:r>
              <a:rPr lang="zh-CN" altLang="en-US" sz="2400" dirty="0">
                <a:latin typeface="黑体" panose="02010609060101010101" pitchFamily="49" charset="-122"/>
              </a:rPr>
              <a:t>例题</a:t>
            </a:r>
            <a:r>
              <a:rPr lang="en-US" altLang="zh-CN" sz="2400" dirty="0">
                <a:latin typeface="黑体" panose="02010609060101010101" pitchFamily="49" charset="-122"/>
              </a:rPr>
              <a:t>2. </a:t>
            </a:r>
            <a:r>
              <a:rPr lang="zh-CN" altLang="en-US" sz="2400" dirty="0">
                <a:latin typeface="黑体" panose="02010609060101010101" pitchFamily="49" charset="-122"/>
              </a:rPr>
              <a:t>从小到大输出</a:t>
            </a:r>
            <a:r>
              <a:rPr lang="en-US" altLang="zh-CN" sz="2400" dirty="0">
                <a:latin typeface="黑体" panose="02010609060101010101" pitchFamily="49" charset="-122"/>
              </a:rPr>
              <a:t>n</a:t>
            </a:r>
            <a:r>
              <a:rPr lang="zh-CN" altLang="en-US" sz="2400" dirty="0">
                <a:latin typeface="黑体" panose="02010609060101010101" pitchFamily="49" charset="-122"/>
              </a:rPr>
              <a:t>的因子</a:t>
            </a:r>
          </a:p>
        </p:txBody>
      </p:sp>
      <p:sp>
        <p:nvSpPr>
          <p:cNvPr id="54275" name="Rectangle 1"/>
          <p:cNvSpPr>
            <a:spLocks noChangeArrowheads="1"/>
          </p:cNvSpPr>
          <p:nvPr/>
        </p:nvSpPr>
        <p:spPr bwMode="auto">
          <a:xfrm>
            <a:off x="250825" y="842963"/>
            <a:ext cx="8569325" cy="21859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输入一个正整数</a:t>
            </a:r>
            <a:r>
              <a:rPr lang="en-US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zh-CN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zh-CN" altLang="en-US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从小到大</a:t>
            </a:r>
            <a:r>
              <a:rPr lang="zh-CN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输出它的所有因子</a:t>
            </a:r>
            <a:endParaRPr lang="en-US" altLang="zh-CN" sz="1800" b="1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zh-CN" altLang="zh-CN" sz="1800" b="1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n = int(input())</a:t>
            </a:r>
            <a:b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for x in range(1,n+1):</a:t>
            </a:r>
            <a:b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    if n % x == 0:</a:t>
            </a:r>
            <a:b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        print(x," ",end="")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4276" name="矩形 7"/>
          <p:cNvSpPr>
            <a:spLocks noChangeArrowheads="1"/>
          </p:cNvSpPr>
          <p:nvPr/>
        </p:nvSpPr>
        <p:spPr bwMode="auto">
          <a:xfrm>
            <a:off x="7019925" y="3579813"/>
            <a:ext cx="1296988" cy="646112"/>
          </a:xfrm>
          <a:prstGeom prst="rect">
            <a:avLst/>
          </a:prstGeom>
          <a:gradFill rotWithShape="0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/>
          </a:gra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i="1" u="sng">
                <a:latin typeface="Arial" panose="020B0604020202020204" pitchFamily="34" charset="0"/>
              </a:rPr>
              <a:t>15</a:t>
            </a:r>
            <a:r>
              <a:rPr lang="zh-CN" altLang="zh-CN" sz="1800" i="1" u="sng">
                <a:latin typeface="Arial" panose="020B0604020202020204" pitchFamily="34" charset="0"/>
              </a:rPr>
              <a:t> ↙</a:t>
            </a:r>
            <a:endParaRPr lang="en-US" altLang="zh-CN" sz="1800" i="1" u="sng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i="1">
                <a:latin typeface="Arial" panose="020B0604020202020204" pitchFamily="34" charset="0"/>
              </a:rPr>
              <a:t>1 3 5 15</a:t>
            </a:r>
          </a:p>
        </p:txBody>
      </p:sp>
      <p:sp>
        <p:nvSpPr>
          <p:cNvPr id="54277" name="灯片编号占位符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A0B3CB3-7AB1-4032-8BC8-FD4A5A91588C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23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pPr eaLnBrk="1" hangingPunct="1"/>
            <a:r>
              <a:rPr lang="zh-CN" altLang="en-US" sz="2400" dirty="0">
                <a:latin typeface="黑体" panose="02010609060101010101" pitchFamily="49" charset="-122"/>
              </a:rPr>
              <a:t>例题</a:t>
            </a:r>
            <a:r>
              <a:rPr lang="en-US" altLang="zh-CN" sz="2400" dirty="0">
                <a:latin typeface="黑体" panose="02010609060101010101" pitchFamily="49" charset="-122"/>
              </a:rPr>
              <a:t>3. </a:t>
            </a:r>
            <a:r>
              <a:rPr lang="zh-CN" altLang="en-US" sz="2400" dirty="0">
                <a:latin typeface="黑体" panose="02010609060101010101" pitchFamily="49" charset="-122"/>
              </a:rPr>
              <a:t>从大到小输出</a:t>
            </a:r>
            <a:r>
              <a:rPr lang="en-US" altLang="zh-CN" sz="2400" dirty="0">
                <a:latin typeface="黑体" panose="02010609060101010101" pitchFamily="49" charset="-122"/>
              </a:rPr>
              <a:t>n</a:t>
            </a:r>
            <a:r>
              <a:rPr lang="zh-CN" altLang="en-US" sz="2400" dirty="0">
                <a:latin typeface="黑体" panose="02010609060101010101" pitchFamily="49" charset="-122"/>
              </a:rPr>
              <a:t>的因子</a:t>
            </a:r>
          </a:p>
        </p:txBody>
      </p:sp>
      <p:sp>
        <p:nvSpPr>
          <p:cNvPr id="56323" name="Rectangle 1"/>
          <p:cNvSpPr>
            <a:spLocks noChangeArrowheads="1"/>
          </p:cNvSpPr>
          <p:nvPr/>
        </p:nvSpPr>
        <p:spPr bwMode="auto">
          <a:xfrm>
            <a:off x="250825" y="842963"/>
            <a:ext cx="8569325" cy="2800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输入一个正整数</a:t>
            </a:r>
            <a:r>
              <a:rPr lang="en-US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zh-CN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zh-CN" altLang="en-US" sz="1800" b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从大到小</a:t>
            </a:r>
            <a:r>
              <a:rPr lang="zh-CN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输出它的所有因子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>
                <a:latin typeface="Arial" panose="020B0604020202020204" pitchFamily="34" charset="0"/>
              </a:rPr>
              <a:t> 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n = int(input())</a:t>
            </a:r>
            <a:b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for x in range</a:t>
            </a:r>
            <a:r>
              <a:rPr lang="en-US" altLang="zh-CN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(n,0,-1)</a:t>
            </a: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:  </a:t>
            </a:r>
            <a:r>
              <a:rPr lang="en-US" altLang="zh-CN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#</a:t>
            </a:r>
            <a:r>
              <a:rPr lang="zh-CN" altLang="en-US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步长</a:t>
            </a:r>
            <a:r>
              <a:rPr lang="en-US" altLang="zh-CN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-1</a:t>
            </a:r>
            <a:b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    if n % x == 0:</a:t>
            </a:r>
            <a:b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        print(x," ",end="")</a:t>
            </a:r>
            <a:br>
              <a:rPr lang="en-US" altLang="zh-CN" sz="2000">
                <a:latin typeface="Arial" panose="020B0604020202020204" pitchFamily="34" charset="0"/>
              </a:rPr>
            </a:br>
            <a:endParaRPr lang="zh-CN" altLang="zh-CN" sz="20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2000">
              <a:latin typeface="Arial" panose="020B0604020202020204" pitchFamily="34" charset="0"/>
            </a:endParaRPr>
          </a:p>
        </p:txBody>
      </p:sp>
      <p:sp>
        <p:nvSpPr>
          <p:cNvPr id="56324" name="矩形 7"/>
          <p:cNvSpPr>
            <a:spLocks noChangeArrowheads="1"/>
          </p:cNvSpPr>
          <p:nvPr/>
        </p:nvSpPr>
        <p:spPr bwMode="auto">
          <a:xfrm>
            <a:off x="7019925" y="3579813"/>
            <a:ext cx="1296988" cy="646112"/>
          </a:xfrm>
          <a:prstGeom prst="rect">
            <a:avLst/>
          </a:prstGeom>
          <a:gradFill rotWithShape="0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/>
          </a:gra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i="1" u="sng">
                <a:latin typeface="Arial" panose="020B0604020202020204" pitchFamily="34" charset="0"/>
              </a:rPr>
              <a:t>15</a:t>
            </a:r>
            <a:r>
              <a:rPr lang="zh-CN" altLang="zh-CN" sz="1800" i="1" u="sng">
                <a:latin typeface="Arial" panose="020B0604020202020204" pitchFamily="34" charset="0"/>
              </a:rPr>
              <a:t> ↙</a:t>
            </a:r>
            <a:endParaRPr lang="en-US" altLang="zh-CN" sz="1800" i="1" u="sng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i="1">
                <a:latin typeface="Arial" panose="020B0604020202020204" pitchFamily="34" charset="0"/>
              </a:rPr>
              <a:t>15  5  3  1</a:t>
            </a:r>
          </a:p>
        </p:txBody>
      </p:sp>
      <p:sp>
        <p:nvSpPr>
          <p:cNvPr id="56325" name="灯片编号占位符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2D3D6CE-7E4F-4AEE-9A90-1D6BE250BD07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24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标题 1"/>
          <p:cNvSpPr>
            <a:spLocks noGrp="1"/>
          </p:cNvSpPr>
          <p:nvPr>
            <p:ph type="ctrTitle"/>
          </p:nvPr>
        </p:nvSpPr>
        <p:spPr>
          <a:xfrm>
            <a:off x="250825" y="1995488"/>
            <a:ext cx="2374900" cy="1103312"/>
          </a:xfrm>
        </p:spPr>
        <p:txBody>
          <a:bodyPr/>
          <a:lstStyle/>
          <a:p>
            <a:pPr eaLnBrk="1" hangingPunct="1"/>
            <a:r>
              <a:rPr lang="zh-CN" altLang="en-US" sz="2200" dirty="0"/>
              <a:t>多重循环</a:t>
            </a:r>
          </a:p>
        </p:txBody>
      </p:sp>
      <p:sp>
        <p:nvSpPr>
          <p:cNvPr id="58371" name="TextBox 3"/>
          <p:cNvSpPr txBox="1">
            <a:spLocks noChangeArrowheads="1"/>
          </p:cNvSpPr>
          <p:nvPr/>
        </p:nvSpPr>
        <p:spPr bwMode="auto">
          <a:xfrm>
            <a:off x="2916238" y="52388"/>
            <a:ext cx="226215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dirty="0">
                <a:latin typeface="黑体" panose="02010609060101010101" pitchFamily="49" charset="-122"/>
                <a:ea typeface="黑体" panose="02010609060101010101" pitchFamily="49" charset="-122"/>
              </a:rPr>
              <a:t>信息科学与工程学部</a:t>
            </a:r>
          </a:p>
        </p:txBody>
      </p:sp>
      <p:pic>
        <p:nvPicPr>
          <p:cNvPr id="5837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7675" y="555625"/>
            <a:ext cx="6088063" cy="40338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8373" name="矩形 5"/>
          <p:cNvSpPr>
            <a:spLocks noChangeArrowheads="1"/>
          </p:cNvSpPr>
          <p:nvPr/>
        </p:nvSpPr>
        <p:spPr bwMode="auto">
          <a:xfrm>
            <a:off x="7019925" y="4587875"/>
            <a:ext cx="203200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黑体" panose="02010609060101010101" pitchFamily="49" charset="-122"/>
                <a:ea typeface="黑体" panose="02010609060101010101" pitchFamily="49" charset="-122"/>
              </a:rPr>
              <a:t>美国拱门国家公园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pPr eaLnBrk="1" hangingPunct="1"/>
            <a:r>
              <a:rPr lang="zh-CN" altLang="en-US" sz="2400" dirty="0">
                <a:latin typeface="黑体" panose="02010609060101010101" pitchFamily="49" charset="-122"/>
              </a:rPr>
              <a:t> 多重循环</a:t>
            </a:r>
          </a:p>
        </p:txBody>
      </p:sp>
      <p:sp>
        <p:nvSpPr>
          <p:cNvPr id="60419" name="Rectangle 1"/>
          <p:cNvSpPr>
            <a:spLocks noChangeArrowheads="1"/>
          </p:cNvSpPr>
          <p:nvPr/>
        </p:nvSpPr>
        <p:spPr bwMode="auto">
          <a:xfrm>
            <a:off x="250825" y="700088"/>
            <a:ext cx="8569325" cy="2492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en-US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循环可以嵌套，形成多重循环：</a:t>
            </a:r>
            <a:r>
              <a:rPr lang="en-US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 </a:t>
            </a:r>
            <a:endParaRPr lang="zh-CN" altLang="zh-CN" sz="1800" b="1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for i in range(n):</a:t>
            </a:r>
            <a:b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    .....</a:t>
            </a:r>
            <a:b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    for j in range(m):</a:t>
            </a:r>
            <a:b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        .....  </a:t>
            </a:r>
            <a:r>
              <a:rPr lang="en-US" altLang="zh-CN" sz="2000" b="1">
                <a:solidFill>
                  <a:srgbClr val="00B050"/>
                </a:solidFill>
                <a:latin typeface="Arial" panose="020B0604020202020204" pitchFamily="34" charset="0"/>
              </a:rPr>
              <a:t>#</a:t>
            </a:r>
            <a:r>
              <a:rPr lang="zh-CN" altLang="en-US" sz="2000" b="1">
                <a:solidFill>
                  <a:srgbClr val="00B050"/>
                </a:solidFill>
                <a:latin typeface="Arial" panose="020B0604020202020204" pitchFamily="34" charset="0"/>
              </a:rPr>
              <a:t>内重循环的执行次数一共是</a:t>
            </a:r>
            <a:r>
              <a:rPr lang="en-US" altLang="zh-CN" sz="2000" b="1">
                <a:solidFill>
                  <a:srgbClr val="00B050"/>
                </a:solidFill>
                <a:latin typeface="Arial" panose="020B0604020202020204" pitchFamily="34" charset="0"/>
              </a:rPr>
              <a:t>n×m</a:t>
            </a:r>
            <a:r>
              <a:rPr lang="zh-CN" altLang="en-US" sz="2000" b="1">
                <a:solidFill>
                  <a:srgbClr val="00B050"/>
                </a:solidFill>
                <a:latin typeface="Arial" panose="020B0604020202020204" pitchFamily="34" charset="0"/>
              </a:rPr>
              <a:t>次</a:t>
            </a:r>
            <a:br>
              <a:rPr lang="zh-CN" altLang="en-US" sz="2000" b="1">
                <a:solidFill>
                  <a:srgbClr val="00B050"/>
                </a:solidFill>
                <a:latin typeface="Arial" panose="020B0604020202020204" pitchFamily="34" charset="0"/>
              </a:rPr>
            </a:br>
            <a:r>
              <a:rPr lang="zh-CN" altLang="zh-CN" sz="2000" b="1">
                <a:solidFill>
                  <a:srgbClr val="00B050"/>
                </a:solidFill>
                <a:latin typeface="Arial" panose="020B0604020202020204" pitchFamily="34" charset="0"/>
              </a:rPr>
              <a:t> 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2000">
              <a:latin typeface="Arial" panose="020B0604020202020204" pitchFamily="34" charset="0"/>
            </a:endParaRPr>
          </a:p>
        </p:txBody>
      </p:sp>
      <p:sp>
        <p:nvSpPr>
          <p:cNvPr id="60420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7441312-5495-4FE5-ABDE-097EEF0199F0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26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pPr eaLnBrk="1" hangingPunct="1"/>
            <a:r>
              <a:rPr lang="zh-CN" altLang="en-US" sz="2400" dirty="0">
                <a:latin typeface="黑体" panose="02010609060101010101" pitchFamily="49" charset="-122"/>
              </a:rPr>
              <a:t>多重循环例题</a:t>
            </a:r>
            <a:r>
              <a:rPr lang="en-US" altLang="zh-CN" sz="2400" dirty="0">
                <a:latin typeface="黑体" panose="02010609060101010101" pitchFamily="49" charset="-122"/>
              </a:rPr>
              <a:t>1</a:t>
            </a:r>
            <a:r>
              <a:rPr lang="zh-CN" altLang="en-US" sz="2400" dirty="0">
                <a:latin typeface="黑体" panose="02010609060101010101" pitchFamily="49" charset="-122"/>
              </a:rPr>
              <a:t>：多次求</a:t>
            </a:r>
            <a:r>
              <a:rPr lang="en-US" altLang="zh-CN" sz="2400" dirty="0">
                <a:latin typeface="黑体" panose="02010609060101010101" pitchFamily="49" charset="-122"/>
              </a:rPr>
              <a:t>n</a:t>
            </a:r>
            <a:r>
              <a:rPr lang="zh-CN" altLang="en-US" sz="2400" dirty="0">
                <a:latin typeface="黑体" panose="02010609060101010101" pitchFamily="49" charset="-122"/>
              </a:rPr>
              <a:t>个数的和</a:t>
            </a:r>
          </a:p>
        </p:txBody>
      </p:sp>
      <p:sp>
        <p:nvSpPr>
          <p:cNvPr id="62467" name="Rectangle 1"/>
          <p:cNvSpPr>
            <a:spLocks noChangeArrowheads="1"/>
          </p:cNvSpPr>
          <p:nvPr/>
        </p:nvSpPr>
        <p:spPr bwMode="auto">
          <a:xfrm>
            <a:off x="250825" y="842963"/>
            <a:ext cx="5041900" cy="3170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200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输入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第一行是整数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m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，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m&gt;=1,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表示有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m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组数据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接下来就是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m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组数据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en-US" sz="2000"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对于每组数据：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第一行是整数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n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，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n&gt;= 1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接下来是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n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行，每行一个整数</a:t>
            </a:r>
            <a:endParaRPr lang="en-US" altLang="zh-CN" sz="2000"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输出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对每组数据，输出后面那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n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个整数的和</a:t>
            </a:r>
            <a:endParaRPr lang="en-US" altLang="zh-CN" sz="2000"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</p:txBody>
      </p:sp>
      <p:sp>
        <p:nvSpPr>
          <p:cNvPr id="62468" name="灯片编号占位符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475CF1A-2895-4FD7-869B-BCA10C71C4BD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27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62469" name="矩形 1"/>
          <p:cNvSpPr>
            <a:spLocks noChangeArrowheads="1"/>
          </p:cNvSpPr>
          <p:nvPr/>
        </p:nvSpPr>
        <p:spPr bwMode="auto">
          <a:xfrm>
            <a:off x="5651500" y="842963"/>
            <a:ext cx="4572000" cy="3786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zh-CN" altLang="en-US" sz="200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样例输入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2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3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1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2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3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2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10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20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zh-CN" altLang="en-US" sz="2000">
                <a:solidFill>
                  <a:srgbClr val="00B0F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样例输出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6</a:t>
            </a:r>
          </a:p>
          <a:p>
            <a:pPr>
              <a:spcBef>
                <a:spcPct val="0"/>
              </a:spcBef>
              <a:buFontTx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30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pPr eaLnBrk="1" hangingPunct="1"/>
            <a:r>
              <a:rPr lang="zh-CN" altLang="en-US" sz="2400" dirty="0">
                <a:latin typeface="黑体" panose="02010609060101010101" pitchFamily="49" charset="-122"/>
              </a:rPr>
              <a:t>多重循环例题</a:t>
            </a:r>
            <a:r>
              <a:rPr lang="en-US" altLang="zh-CN" sz="2400" dirty="0">
                <a:latin typeface="黑体" panose="02010609060101010101" pitchFamily="49" charset="-122"/>
              </a:rPr>
              <a:t>1</a:t>
            </a:r>
            <a:r>
              <a:rPr lang="zh-CN" altLang="en-US" sz="2400" dirty="0">
                <a:latin typeface="黑体" panose="02010609060101010101" pitchFamily="49" charset="-122"/>
              </a:rPr>
              <a:t>：多次求</a:t>
            </a:r>
            <a:r>
              <a:rPr lang="en-US" altLang="zh-CN" sz="2400" dirty="0">
                <a:latin typeface="黑体" panose="02010609060101010101" pitchFamily="49" charset="-122"/>
              </a:rPr>
              <a:t>n</a:t>
            </a:r>
            <a:r>
              <a:rPr lang="zh-CN" altLang="en-US" sz="2400" dirty="0">
                <a:latin typeface="黑体" panose="02010609060101010101" pitchFamily="49" charset="-122"/>
              </a:rPr>
              <a:t>个数的和</a:t>
            </a:r>
          </a:p>
        </p:txBody>
      </p:sp>
      <p:sp>
        <p:nvSpPr>
          <p:cNvPr id="64515" name="Rectangle 1"/>
          <p:cNvSpPr>
            <a:spLocks noChangeArrowheads="1"/>
          </p:cNvSpPr>
          <p:nvPr/>
        </p:nvSpPr>
        <p:spPr bwMode="auto">
          <a:xfrm>
            <a:off x="250825" y="842963"/>
            <a:ext cx="8281988" cy="2862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200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2000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m = int(input()) 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for i in range(m): </a:t>
            </a:r>
            <a:r>
              <a:rPr lang="en-US" altLang="zh-CN" sz="2000" b="1">
                <a:solidFill>
                  <a:srgbClr val="00B050"/>
                </a:solidFill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#m</a:t>
            </a:r>
            <a:r>
              <a:rPr lang="zh-CN" altLang="en-US" sz="2000" b="1">
                <a:solidFill>
                  <a:srgbClr val="00B050"/>
                </a:solidFill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组数据，所以要处理</a:t>
            </a:r>
            <a:r>
              <a:rPr lang="en-US" altLang="zh-CN" sz="2000" b="1">
                <a:solidFill>
                  <a:srgbClr val="00B050"/>
                </a:solidFill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m</a:t>
            </a:r>
            <a:r>
              <a:rPr lang="zh-CN" altLang="en-US" sz="2000" b="1">
                <a:solidFill>
                  <a:srgbClr val="00B050"/>
                </a:solidFill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次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n = int(input()) 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total = 0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for i in range(n): </a:t>
            </a:r>
            <a:r>
              <a:rPr lang="en-US" altLang="zh-CN" sz="2000" b="1">
                <a:solidFill>
                  <a:srgbClr val="00B050"/>
                </a:solidFill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#n</a:t>
            </a:r>
            <a:r>
              <a:rPr lang="zh-CN" altLang="en-US" sz="2000" b="1">
                <a:solidFill>
                  <a:srgbClr val="00B050"/>
                </a:solidFill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个数，每个一行，所以要</a:t>
            </a:r>
            <a:r>
              <a:rPr lang="en-US" altLang="zh-CN" sz="2000" b="1">
                <a:solidFill>
                  <a:srgbClr val="00B050"/>
                </a:solidFill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input n</a:t>
            </a:r>
            <a:r>
              <a:rPr lang="zh-CN" altLang="en-US" sz="2000" b="1">
                <a:solidFill>
                  <a:srgbClr val="00B050"/>
                </a:solidFill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次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    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total += int(input())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print(total)</a:t>
            </a:r>
          </a:p>
        </p:txBody>
      </p:sp>
      <p:sp>
        <p:nvSpPr>
          <p:cNvPr id="64516" name="灯片编号占位符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FE1DF2E-FD25-4415-B554-E2F77029FF75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28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>
            <p:custDataLst>
              <p:tags r:id="rId2"/>
            </p:custDataLst>
          </p:nvPr>
        </p:nvSpPr>
        <p:spPr>
          <a:xfrm>
            <a:off x="468313" y="2346325"/>
            <a:ext cx="4032250" cy="1608138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total = 0</a:t>
            </a:r>
          </a:p>
          <a:p>
            <a:pPr>
              <a:defRPr/>
            </a:pP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for </a:t>
            </a:r>
            <a:r>
              <a:rPr lang="en-US" altLang="zh-CN" sz="2600" dirty="0" err="1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i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 in range(2):</a:t>
            </a:r>
          </a:p>
          <a:p>
            <a:pPr>
              <a:defRPr/>
            </a:pP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    for j in range(1,3):</a:t>
            </a:r>
          </a:p>
          <a:p>
            <a:pPr>
              <a:defRPr/>
            </a:pP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        total += </a:t>
            </a:r>
            <a:r>
              <a:rPr lang="en-US" altLang="zh-CN" sz="2600" dirty="0" err="1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i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 + j</a:t>
            </a:r>
          </a:p>
          <a:p>
            <a:pPr>
              <a:defRPr/>
            </a:pP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print(total)</a:t>
            </a:r>
          </a:p>
          <a:p>
            <a:pPr>
              <a:defRPr/>
            </a:pPr>
            <a:endParaRPr lang="en-US" altLang="zh-CN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  <a:p>
            <a:pPr>
              <a:defRPr/>
            </a:pPr>
            <a:endParaRPr lang="en-US" altLang="zh-CN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  <a:p>
            <a:pPr>
              <a:defRPr/>
            </a:pPr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输出结果是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:</a:t>
            </a:r>
          </a:p>
          <a:p>
            <a:pPr>
              <a:defRPr/>
            </a:pP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6" name="矩形 5"/>
          <p:cNvSpPr/>
          <p:nvPr>
            <p:custDataLst>
              <p:tags r:id="rId3"/>
            </p:custDataLst>
          </p:nvPr>
        </p:nvSpPr>
        <p:spPr>
          <a:xfrm>
            <a:off x="5580063" y="1976438"/>
            <a:ext cx="6400800" cy="48260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6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>
            <a:off x="5580063" y="2619375"/>
            <a:ext cx="6400800" cy="48260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8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8" name="矩形 7"/>
          <p:cNvSpPr/>
          <p:nvPr>
            <p:custDataLst>
              <p:tags r:id="rId5"/>
            </p:custDataLst>
          </p:nvPr>
        </p:nvSpPr>
        <p:spPr>
          <a:xfrm>
            <a:off x="5580063" y="3262313"/>
            <a:ext cx="6400800" cy="48260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10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9" name="矩形 8"/>
          <p:cNvSpPr/>
          <p:nvPr>
            <p:custDataLst>
              <p:tags r:id="rId6"/>
            </p:custDataLst>
          </p:nvPr>
        </p:nvSpPr>
        <p:spPr>
          <a:xfrm>
            <a:off x="5580063" y="3905250"/>
            <a:ext cx="6400800" cy="48260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12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0" name="椭圆 9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4930775" y="2025650"/>
            <a:ext cx="385763" cy="385763"/>
          </a:xfrm>
          <a:prstGeom prst="ellipse">
            <a:avLst/>
          </a:prstGeom>
          <a:solidFill>
            <a:srgbClr val="808080"/>
          </a:solidFill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pPr algn="ctr">
              <a:defRPr/>
            </a:pPr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1" name="椭圆 10"/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4930775" y="2668588"/>
            <a:ext cx="385763" cy="385762"/>
          </a:xfrm>
          <a:prstGeom prst="ellipse">
            <a:avLst/>
          </a:prstGeom>
          <a:solidFill>
            <a:srgbClr val="00FF00"/>
          </a:solidFill>
          <a:ln w="254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pPr algn="ctr">
              <a:defRPr/>
            </a:pPr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2" name="椭圆 11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4930775" y="3311525"/>
            <a:ext cx="385763" cy="385763"/>
          </a:xfrm>
          <a:prstGeom prst="ellipse">
            <a:avLst/>
          </a:prstGeom>
          <a:solidFill>
            <a:srgbClr val="808080"/>
          </a:solidFill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pPr algn="ctr">
              <a:defRPr/>
            </a:pPr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3" name="椭圆 12"/>
          <p:cNvSpPr>
            <a:spLocks noChangeAspect="1"/>
          </p:cNvSpPr>
          <p:nvPr>
            <p:custDataLst>
              <p:tags r:id="rId10"/>
            </p:custDataLst>
          </p:nvPr>
        </p:nvSpPr>
        <p:spPr>
          <a:xfrm>
            <a:off x="4930775" y="3954463"/>
            <a:ext cx="385763" cy="385762"/>
          </a:xfrm>
          <a:prstGeom prst="ellipse">
            <a:avLst/>
          </a:prstGeom>
          <a:solidFill>
            <a:srgbClr val="808080"/>
          </a:solidFill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pPr algn="ctr">
              <a:defRPr/>
            </a:pPr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D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4" name="圆角矩形 13"/>
          <p:cNvSpPr/>
          <p:nvPr>
            <p:custDataLst>
              <p:tags r:id="rId11"/>
            </p:custDataLst>
          </p:nvPr>
        </p:nvSpPr>
        <p:spPr>
          <a:xfrm>
            <a:off x="7072313" y="4659313"/>
            <a:ext cx="1157287" cy="309562"/>
          </a:xfrm>
          <a:prstGeom prst="roundRect">
            <a:avLst/>
          </a:prstGeom>
          <a:solidFill>
            <a:srgbClr val="808080"/>
          </a:solidFill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pPr algn="ctr">
              <a:defRPr/>
            </a:pPr>
            <a:r>
              <a:rPr lang="zh-CN" altLang="en-US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提交</a:t>
            </a:r>
          </a:p>
        </p:txBody>
      </p:sp>
      <p:grpSp>
        <p:nvGrpSpPr>
          <p:cNvPr id="68620" name="组合 18"/>
          <p:cNvGrpSpPr>
            <a:grpSpLocks/>
          </p:cNvGrpSpPr>
          <p:nvPr>
            <p:custDataLst>
              <p:tags r:id="rId12"/>
            </p:custDataLst>
          </p:nvPr>
        </p:nvGrpSpPr>
        <p:grpSpPr bwMode="auto">
          <a:xfrm>
            <a:off x="0" y="0"/>
            <a:ext cx="9144000" cy="635000"/>
            <a:chOff x="0" y="0"/>
            <a:chExt cx="9144000" cy="635000"/>
          </a:xfrm>
        </p:grpSpPr>
        <p:sp>
          <p:nvSpPr>
            <p:cNvPr id="15" name="TitleBackground"/>
            <p:cNvSpPr/>
            <p:nvPr>
              <p:custDataLst>
                <p:tags r:id="rId14"/>
              </p:custDataLst>
            </p:nvPr>
          </p:nvSpPr>
          <p:spPr>
            <a:xfrm>
              <a:off x="0" y="0"/>
              <a:ext cx="9144000" cy="635000"/>
            </a:xfrm>
            <a:prstGeom prst="rect">
              <a:avLst/>
            </a:prstGeom>
            <a:solidFill>
              <a:srgbClr val="F6F7F8"/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6" name="ColorBlock"/>
            <p:cNvSpPr/>
            <p:nvPr>
              <p:custDataLst>
                <p:tags r:id="rId15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7" name="TypeText"/>
            <p:cNvSpPr/>
            <p:nvPr>
              <p:custDataLst>
                <p:tags r:id="rId16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>
                <a:defRPr/>
              </a:pPr>
              <a:r>
                <a:rPr lang="zh-CN" altLang="en-US" sz="26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单选题</a:t>
              </a:r>
            </a:p>
          </p:txBody>
        </p:sp>
        <p:sp>
          <p:nvSpPr>
            <p:cNvPr id="18" name="TipText"/>
            <p:cNvSpPr/>
            <p:nvPr>
              <p:custDataLst>
                <p:tags r:id="rId17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>
                <a:defRPr/>
              </a:pPr>
              <a:r>
                <a:rPr lang="en-US" altLang="zh-CN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1</a:t>
              </a:r>
              <a:r>
                <a:rPr lang="zh-CN" altLang="en-US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分</a:t>
              </a:r>
            </a:p>
          </p:txBody>
        </p:sp>
      </p:grpSp>
      <p:pic>
        <p:nvPicPr>
          <p:cNvPr id="68621" name="图片 3"/>
          <p:cNvPicPr>
            <a:picLocks/>
          </p:cNvPicPr>
          <p:nvPr>
            <p:custDataLst>
              <p:tags r:id="rId13"/>
            </p:custDataLst>
          </p:nvPr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4600" y="63500"/>
            <a:ext cx="1422400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标题 1"/>
          <p:cNvSpPr>
            <a:spLocks noGrp="1"/>
          </p:cNvSpPr>
          <p:nvPr>
            <p:ph type="ctrTitle"/>
          </p:nvPr>
        </p:nvSpPr>
        <p:spPr>
          <a:xfrm>
            <a:off x="107950" y="2363788"/>
            <a:ext cx="2736850" cy="504825"/>
          </a:xfrm>
        </p:spPr>
        <p:txBody>
          <a:bodyPr/>
          <a:lstStyle/>
          <a:p>
            <a:pPr eaLnBrk="1" hangingPunct="1"/>
            <a:r>
              <a:rPr lang="en-US" altLang="zh-CN" sz="2500" dirty="0"/>
              <a:t>for </a:t>
            </a:r>
            <a:r>
              <a:rPr lang="zh-CN" altLang="en-US" sz="2500" dirty="0"/>
              <a:t>循环语句</a:t>
            </a:r>
          </a:p>
        </p:txBody>
      </p:sp>
      <p:sp>
        <p:nvSpPr>
          <p:cNvPr id="9219" name="TextBox 3"/>
          <p:cNvSpPr txBox="1">
            <a:spLocks noChangeArrowheads="1"/>
          </p:cNvSpPr>
          <p:nvPr/>
        </p:nvSpPr>
        <p:spPr bwMode="auto">
          <a:xfrm>
            <a:off x="2916238" y="52388"/>
            <a:ext cx="226215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dirty="0">
                <a:latin typeface="黑体" panose="02010609060101010101" pitchFamily="49" charset="-122"/>
                <a:ea typeface="黑体" panose="02010609060101010101" pitchFamily="49" charset="-122"/>
              </a:rPr>
              <a:t>信息科学与工程学部</a:t>
            </a:r>
          </a:p>
        </p:txBody>
      </p:sp>
      <p:sp>
        <p:nvSpPr>
          <p:cNvPr id="9220" name="TextBox 7"/>
          <p:cNvSpPr txBox="1">
            <a:spLocks noChangeArrowheads="1"/>
          </p:cNvSpPr>
          <p:nvPr/>
        </p:nvSpPr>
        <p:spPr bwMode="auto">
          <a:xfrm>
            <a:off x="7535863" y="4703763"/>
            <a:ext cx="1568450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200">
                <a:latin typeface="黑体" panose="02010609060101010101" pitchFamily="49" charset="-122"/>
                <a:ea typeface="黑体" panose="02010609060101010101" pitchFamily="49" charset="-122"/>
              </a:rPr>
              <a:t>内蒙古阿斯哈图石林</a:t>
            </a:r>
          </a:p>
        </p:txBody>
      </p:sp>
      <p:pic>
        <p:nvPicPr>
          <p:cNvPr id="9221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2750" y="536575"/>
            <a:ext cx="6156325" cy="4122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Rectangle 1"/>
          <p:cNvSpPr>
            <a:spLocks noChangeArrowheads="1"/>
          </p:cNvSpPr>
          <p:nvPr/>
        </p:nvSpPr>
        <p:spPr bwMode="auto">
          <a:xfrm>
            <a:off x="250825" y="842963"/>
            <a:ext cx="8569325" cy="1262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例题</a:t>
            </a:r>
            <a:r>
              <a:rPr lang="en-US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:  </a:t>
            </a: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给定正整数</a:t>
            </a:r>
            <a:r>
              <a:rPr lang="en-US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en-US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m,</a:t>
            </a: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</a:t>
            </a:r>
            <a:r>
              <a:rPr lang="en-US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至</a:t>
            </a:r>
            <a:r>
              <a:rPr lang="en-US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这</a:t>
            </a:r>
            <a:r>
              <a:rPr lang="en-US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个数中，取出两个不同的数，使得其和是</a:t>
            </a:r>
            <a:r>
              <a:rPr lang="en-US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</a:t>
            </a: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的因子，问有多少种不同的取法。</a:t>
            </a:r>
            <a:r>
              <a:rPr lang="zh-CN" altLang="en-US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输出这些取法。</a:t>
            </a:r>
            <a:endParaRPr lang="zh-CN" altLang="zh-CN" sz="2000" b="1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0659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987C54C-0A30-4656-B9C4-7EFAA2AD1E0E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30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70660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pPr eaLnBrk="1" hangingPunct="1"/>
            <a:r>
              <a:rPr lang="zh-CN" altLang="en-US" sz="2400" dirty="0">
                <a:latin typeface="黑体" panose="02010609060101010101" pitchFamily="49" charset="-122"/>
              </a:rPr>
              <a:t>多重循环例题</a:t>
            </a:r>
            <a:r>
              <a:rPr lang="en-US" altLang="zh-CN" sz="2400" dirty="0">
                <a:latin typeface="黑体" panose="02010609060101010101" pitchFamily="49" charset="-122"/>
              </a:rPr>
              <a:t>2: </a:t>
            </a:r>
            <a:r>
              <a:rPr lang="zh-CN" altLang="en-US" sz="2400" dirty="0">
                <a:latin typeface="黑体" panose="02010609060101010101" pitchFamily="49" charset="-122"/>
              </a:rPr>
              <a:t>取两个数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Rectangle 1"/>
          <p:cNvSpPr>
            <a:spLocks noChangeArrowheads="1"/>
          </p:cNvSpPr>
          <p:nvPr/>
        </p:nvSpPr>
        <p:spPr bwMode="auto">
          <a:xfrm>
            <a:off x="250825" y="842963"/>
            <a:ext cx="8569325" cy="1908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例题</a:t>
            </a:r>
            <a:r>
              <a:rPr lang="en-US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:  </a:t>
            </a: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给定正整数</a:t>
            </a:r>
            <a:r>
              <a:rPr lang="en-US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en-US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m,</a:t>
            </a: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</a:t>
            </a:r>
            <a:r>
              <a:rPr lang="en-US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至</a:t>
            </a:r>
            <a:r>
              <a:rPr lang="en-US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这</a:t>
            </a:r>
            <a:r>
              <a:rPr lang="en-US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个数中，取出两个不同的数，使得其和是</a:t>
            </a:r>
            <a:r>
              <a:rPr lang="en-US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</a:t>
            </a: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的因子，问有多少种不同的取法。</a:t>
            </a:r>
            <a:r>
              <a:rPr lang="zh-CN" altLang="en-US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输出这些取法。</a:t>
            </a:r>
            <a:endParaRPr lang="zh-CN" altLang="zh-CN" sz="2000" b="1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思路：穷举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1-n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这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n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个数中取两个数的所有取法，对每一种取法，判断其和是不是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m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的因子</a:t>
            </a:r>
            <a:endParaRPr lang="en-US" altLang="zh-CN" sz="2000"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</p:txBody>
      </p:sp>
      <p:sp>
        <p:nvSpPr>
          <p:cNvPr id="72707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3D4EA9C-71BB-46BF-BEB7-4208009A4119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31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72708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pPr eaLnBrk="1" hangingPunct="1"/>
            <a:r>
              <a:rPr lang="zh-CN" altLang="en-US" sz="2400" dirty="0">
                <a:latin typeface="黑体" panose="02010609060101010101" pitchFamily="49" charset="-122"/>
              </a:rPr>
              <a:t>多重循环例题</a:t>
            </a:r>
            <a:r>
              <a:rPr lang="en-US" altLang="zh-CN" sz="2400" dirty="0">
                <a:latin typeface="黑体" panose="02010609060101010101" pitchFamily="49" charset="-122"/>
              </a:rPr>
              <a:t>2: </a:t>
            </a:r>
            <a:r>
              <a:rPr lang="zh-CN" altLang="en-US" sz="2400" dirty="0">
                <a:latin typeface="黑体" panose="02010609060101010101" pitchFamily="49" charset="-122"/>
              </a:rPr>
              <a:t>取两个数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1"/>
          <p:cNvSpPr>
            <a:spLocks noChangeArrowheads="1"/>
          </p:cNvSpPr>
          <p:nvPr/>
        </p:nvSpPr>
        <p:spPr bwMode="auto">
          <a:xfrm>
            <a:off x="250825" y="842963"/>
            <a:ext cx="8569325" cy="4678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例题</a:t>
            </a:r>
            <a:r>
              <a:rPr lang="en-US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:  </a:t>
            </a: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给定正整数</a:t>
            </a:r>
            <a:r>
              <a:rPr lang="en-US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en-US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m,</a:t>
            </a: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</a:t>
            </a:r>
            <a:r>
              <a:rPr lang="en-US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至</a:t>
            </a:r>
            <a:r>
              <a:rPr lang="en-US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这</a:t>
            </a:r>
            <a:r>
              <a:rPr lang="en-US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个数中，取出两个不同的数，使得其和是</a:t>
            </a:r>
            <a:r>
              <a:rPr lang="en-US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</a:t>
            </a:r>
            <a:r>
              <a:rPr lang="zh-CN" altLang="zh-CN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的因子，问有多少种不同的取法。</a:t>
            </a:r>
            <a:r>
              <a:rPr lang="zh-CN" altLang="en-US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输出这些取法。</a:t>
            </a:r>
            <a:endParaRPr lang="zh-CN" altLang="zh-CN" sz="2000" b="1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思路：穷举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1-n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这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n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个数中取两个数的所有取法，对每一种取法，判断其和是不是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m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的因子</a:t>
            </a:r>
            <a:endParaRPr lang="en-US" altLang="zh-CN" sz="2000"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第一个数取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1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，第二个数分别取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2,3,....n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第一个数取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2, 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第二个数分别取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3,4,....n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....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第一个数取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n-2,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第二个数分别取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n-1,n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第一个数取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n-1,</a:t>
            </a:r>
            <a:r>
              <a:rPr lang="zh-CN" altLang="en-US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第二个数取</a:t>
            </a:r>
            <a:r>
              <a:rPr lang="en-US" altLang="zh-CN" sz="200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n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</p:txBody>
      </p:sp>
      <p:sp>
        <p:nvSpPr>
          <p:cNvPr id="74755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675A07F-B9BE-450C-804E-B9E4838C18DD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32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74756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pPr eaLnBrk="1" hangingPunct="1"/>
            <a:r>
              <a:rPr lang="zh-CN" altLang="en-US" sz="2400" dirty="0">
                <a:latin typeface="黑体" panose="02010609060101010101" pitchFamily="49" charset="-122"/>
              </a:rPr>
              <a:t>多重循环例题</a:t>
            </a:r>
            <a:r>
              <a:rPr lang="en-US" altLang="zh-CN" sz="2400" dirty="0">
                <a:latin typeface="黑体" panose="02010609060101010101" pitchFamily="49" charset="-122"/>
              </a:rPr>
              <a:t>3</a:t>
            </a:r>
            <a:endParaRPr lang="zh-CN" altLang="en-US" sz="2400" dirty="0">
              <a:latin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Rectangle 1"/>
          <p:cNvSpPr>
            <a:spLocks noChangeArrowheads="1"/>
          </p:cNvSpPr>
          <p:nvPr/>
        </p:nvSpPr>
        <p:spPr bwMode="auto">
          <a:xfrm>
            <a:off x="179388" y="619125"/>
            <a:ext cx="8785225" cy="3694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例题</a:t>
            </a:r>
            <a:r>
              <a:rPr lang="en-US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:  </a:t>
            </a:r>
            <a:r>
              <a:rPr lang="zh-CN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给定正整数</a:t>
            </a:r>
            <a:r>
              <a:rPr lang="en-US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zh-CN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en-US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m,</a:t>
            </a:r>
            <a:r>
              <a:rPr lang="zh-CN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</a:t>
            </a:r>
            <a:r>
              <a:rPr lang="en-US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至</a:t>
            </a:r>
            <a:r>
              <a:rPr lang="en-US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zh-CN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这</a:t>
            </a:r>
            <a:r>
              <a:rPr lang="en-US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zh-CN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个数中，取出两个不同的数，使得其和是</a:t>
            </a:r>
            <a:r>
              <a:rPr lang="en-US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</a:t>
            </a:r>
            <a:r>
              <a:rPr lang="zh-CN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的因子，问有多少种不同的取法。</a:t>
            </a:r>
            <a:r>
              <a:rPr lang="zh-CN" altLang="en-US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输出这些取法。</a:t>
            </a:r>
            <a:endParaRPr lang="zh-CN" altLang="zh-CN" sz="1800" b="1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total = 0  </a:t>
            </a:r>
            <a:r>
              <a:rPr lang="en-US" altLang="zh-CN" sz="18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#</a:t>
            </a:r>
            <a:r>
              <a:rPr lang="zh-CN" altLang="en-US" sz="18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取法总数</a:t>
            </a:r>
            <a:br>
              <a:rPr lang="zh-CN" alt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lst = input().split()</a:t>
            </a:r>
            <a:b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n,m = int(lst[0]),int(lst[1])</a:t>
            </a:r>
            <a:b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for i in range(1,n):  </a:t>
            </a:r>
            <a:r>
              <a:rPr lang="en-US" altLang="zh-CN" sz="18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#</a:t>
            </a:r>
            <a:r>
              <a:rPr lang="zh-CN" altLang="en-US" sz="18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取第一个数</a:t>
            </a:r>
            <a:r>
              <a:rPr lang="en-US" altLang="zh-CN" sz="18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</a:t>
            </a:r>
            <a:r>
              <a:rPr lang="zh-CN" altLang="en-US" sz="18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，共</a:t>
            </a:r>
            <a:r>
              <a:rPr lang="en-US" altLang="zh-CN" sz="18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n-1</a:t>
            </a:r>
            <a:r>
              <a:rPr lang="zh-CN" altLang="en-US" sz="18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种取法</a:t>
            </a:r>
            <a:br>
              <a:rPr lang="zh-CN" alt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zh-CN" alt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for j in range(i+1,n+1):</a:t>
            </a:r>
            <a:r>
              <a:rPr lang="en-US" altLang="zh-CN" sz="18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#</a:t>
            </a:r>
            <a:r>
              <a:rPr lang="zh-CN" altLang="en-US" sz="18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第二个数要比第一个数大</a:t>
            </a:r>
            <a:r>
              <a:rPr lang="en-US" altLang="zh-CN" sz="18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,</a:t>
            </a:r>
            <a:r>
              <a:rPr lang="zh-CN" altLang="en-US" sz="18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以免取法重复</a:t>
            </a:r>
            <a:br>
              <a:rPr lang="zh-CN" alt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zh-CN" alt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if m % (i + j) == 0:</a:t>
            </a:r>
            <a:b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            print(i,j)</a:t>
            </a:r>
            <a:b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            total += 1</a:t>
            </a:r>
            <a:b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print(total)</a:t>
            </a:r>
            <a:b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endParaRPr lang="zh-CN" altLang="zh-CN" sz="18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6803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3B3AC0C-433D-4E17-A6AD-3D85A67D7130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33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76804" name="矩形 7"/>
          <p:cNvSpPr>
            <a:spLocks noChangeArrowheads="1"/>
          </p:cNvSpPr>
          <p:nvPr/>
        </p:nvSpPr>
        <p:spPr bwMode="auto">
          <a:xfrm>
            <a:off x="5364163" y="2973388"/>
            <a:ext cx="1223962" cy="2170112"/>
          </a:xfrm>
          <a:prstGeom prst="rect">
            <a:avLst/>
          </a:prstGeom>
          <a:gradFill rotWithShape="0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/>
          </a:gra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500" i="1" u="sng">
                <a:latin typeface="Arial" panose="020B0604020202020204" pitchFamily="34" charset="0"/>
              </a:rPr>
              <a:t>9 18</a:t>
            </a:r>
            <a:r>
              <a:rPr lang="zh-CN" altLang="zh-CN" sz="1500" i="1" u="sng">
                <a:latin typeface="Arial" panose="020B0604020202020204" pitchFamily="34" charset="0"/>
              </a:rPr>
              <a:t>↙</a:t>
            </a:r>
            <a:endParaRPr lang="en-US" altLang="zh-CN" sz="1500" i="1" u="sng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500" i="1">
                <a:latin typeface="Arial" panose="020B0604020202020204" pitchFamily="34" charset="0"/>
              </a:rPr>
              <a:t>1 2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500" i="1">
                <a:latin typeface="Arial" panose="020B0604020202020204" pitchFamily="34" charset="0"/>
              </a:rPr>
              <a:t>1 5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500" i="1">
                <a:latin typeface="Arial" panose="020B0604020202020204" pitchFamily="34" charset="0"/>
              </a:rPr>
              <a:t>1 8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500" i="1">
                <a:latin typeface="Arial" panose="020B0604020202020204" pitchFamily="34" charset="0"/>
              </a:rPr>
              <a:t>2 4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500" i="1">
                <a:latin typeface="Arial" panose="020B0604020202020204" pitchFamily="34" charset="0"/>
              </a:rPr>
              <a:t>2 7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500" i="1">
                <a:latin typeface="Arial" panose="020B0604020202020204" pitchFamily="34" charset="0"/>
              </a:rPr>
              <a:t>3 6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500" i="1">
                <a:latin typeface="Arial" panose="020B0604020202020204" pitchFamily="34" charset="0"/>
              </a:rPr>
              <a:t>4 5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500" i="1">
                <a:latin typeface="Arial" panose="020B0604020202020204" pitchFamily="34" charset="0"/>
              </a:rPr>
              <a:t>7</a:t>
            </a:r>
          </a:p>
        </p:txBody>
      </p:sp>
      <p:sp>
        <p:nvSpPr>
          <p:cNvPr id="76805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pPr eaLnBrk="1" hangingPunct="1"/>
            <a:r>
              <a:rPr lang="zh-CN" altLang="en-US" sz="2400" dirty="0">
                <a:latin typeface="黑体" panose="02010609060101010101" pitchFamily="49" charset="-122"/>
              </a:rPr>
              <a:t>多重循环例题</a:t>
            </a:r>
            <a:r>
              <a:rPr lang="en-US" altLang="zh-CN" sz="2400" dirty="0">
                <a:latin typeface="黑体" panose="02010609060101010101" pitchFamily="49" charset="-122"/>
              </a:rPr>
              <a:t>3</a:t>
            </a:r>
            <a:endParaRPr lang="zh-CN" altLang="en-US" sz="2400" dirty="0">
              <a:latin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1"/>
          <p:cNvSpPr>
            <a:spLocks noChangeArrowheads="1"/>
          </p:cNvSpPr>
          <p:nvPr/>
        </p:nvSpPr>
        <p:spPr bwMode="auto">
          <a:xfrm>
            <a:off x="179388" y="619125"/>
            <a:ext cx="8785225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b="1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只会跳出当前那重循环，不会跳出多重循环</a:t>
            </a:r>
            <a:endParaRPr lang="en-US" altLang="zh-CN" sz="1800" b="1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zh-CN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例题</a:t>
            </a:r>
            <a:r>
              <a:rPr lang="en-US" altLang="zh-CN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:  </a:t>
            </a:r>
            <a:r>
              <a:rPr lang="zh-CN" altLang="zh-CN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给定正整数</a:t>
            </a:r>
            <a:r>
              <a:rPr lang="en-US" altLang="zh-CN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zh-CN" altLang="zh-CN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en-US" altLang="zh-CN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m,</a:t>
            </a:r>
            <a:r>
              <a:rPr lang="zh-CN" altLang="zh-CN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</a:t>
            </a:r>
            <a:r>
              <a:rPr lang="en-US" altLang="zh-CN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zh-CN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至</a:t>
            </a:r>
            <a:r>
              <a:rPr lang="en-US" altLang="zh-CN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zh-CN" altLang="zh-CN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这</a:t>
            </a:r>
            <a:r>
              <a:rPr lang="en-US" altLang="zh-CN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zh-CN" altLang="zh-CN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个数中，取出两个不同的数</a:t>
            </a:r>
            <a:r>
              <a:rPr lang="en-US" altLang="zh-CN" sz="1800" b="1" dirty="0" err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x,y</a:t>
            </a:r>
            <a:r>
              <a:rPr lang="zh-CN" altLang="zh-CN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，使得</a:t>
            </a:r>
            <a:r>
              <a:rPr lang="en-US" altLang="zh-CN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x&lt;y</a:t>
            </a:r>
            <a:r>
              <a:rPr lang="zh-CN" altLang="en-US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且 </a:t>
            </a:r>
            <a:r>
              <a:rPr lang="en-US" altLang="zh-CN" sz="1800" b="1" dirty="0" err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x+y</a:t>
            </a:r>
            <a:r>
              <a:rPr lang="zh-CN" altLang="zh-CN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是</a:t>
            </a:r>
            <a:r>
              <a:rPr lang="en-US" altLang="zh-CN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</a:t>
            </a:r>
            <a:r>
              <a:rPr lang="zh-CN" altLang="zh-CN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的因子</a:t>
            </a:r>
            <a:r>
              <a:rPr lang="zh-CN" altLang="en-US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。要求输出的数对里面，</a:t>
            </a:r>
            <a:r>
              <a:rPr lang="en-US" altLang="zh-CN" sz="1800" b="1" dirty="0">
                <a:solidFill>
                  <a:srgbClr val="7030A0"/>
                </a:solidFill>
                <a:highlight>
                  <a:srgbClr val="FFFF00"/>
                </a:highlight>
                <a:latin typeface="黑体" panose="02010609060101010101" pitchFamily="49" charset="-122"/>
                <a:ea typeface="黑体" panose="02010609060101010101" pitchFamily="49" charset="-122"/>
              </a:rPr>
              <a:t>x</a:t>
            </a:r>
            <a:r>
              <a:rPr lang="zh-CN" altLang="en-US" sz="1800" b="1" dirty="0">
                <a:solidFill>
                  <a:srgbClr val="7030A0"/>
                </a:solidFill>
                <a:highlight>
                  <a:srgbClr val="FFFF00"/>
                </a:highlight>
                <a:latin typeface="黑体" panose="02010609060101010101" pitchFamily="49" charset="-122"/>
                <a:ea typeface="黑体" panose="02010609060101010101" pitchFamily="49" charset="-122"/>
              </a:rPr>
              <a:t>不重复</a:t>
            </a:r>
            <a:r>
              <a:rPr lang="zh-CN" altLang="en-US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，且</a:t>
            </a:r>
            <a:r>
              <a:rPr lang="en-US" altLang="zh-CN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y</a:t>
            </a:r>
            <a:r>
              <a:rPr lang="zh-CN" altLang="en-US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尽可能小。输出这些取法。</a:t>
            </a:r>
            <a:endParaRPr lang="zh-CN" altLang="zh-CN" sz="1800" b="1" dirty="0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input().split()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n,m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int(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[0]),int(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[1])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in range(1,n):  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zh-CN" altLang="en-US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取第一个数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zh-CN" altLang="en-US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，共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n-1</a:t>
            </a:r>
            <a:r>
              <a:rPr lang="zh-CN" altLang="en-US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种取法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for j in range(i+1,n+1):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zh-CN" altLang="en-US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第二个数要比第一个数大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zh-CN" altLang="en-US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以免取法重复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if m % (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+ j) == 0: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print(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i,j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break  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zh-CN" altLang="en-US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后面的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j</a:t>
            </a:r>
            <a:r>
              <a:rPr lang="zh-CN" altLang="en-US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不用再取了，直接换下一个</a:t>
            </a:r>
            <a:r>
              <a:rPr lang="en-US" altLang="zh-CN" sz="1800" b="1" dirty="0" err="1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endParaRPr lang="zh-CN" altLang="zh-CN" sz="18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78851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B6F0836-8928-40AC-88F6-07EB78099D49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34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78852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pPr eaLnBrk="1" hangingPunct="1"/>
            <a:r>
              <a:rPr lang="zh-CN" altLang="en-US" sz="2400" dirty="0">
                <a:latin typeface="黑体" panose="02010609060101010101" pitchFamily="49" charset="-122"/>
              </a:rPr>
              <a:t>多重循环中的</a:t>
            </a:r>
            <a:r>
              <a:rPr lang="en-US" altLang="zh-CN" sz="2400" dirty="0">
                <a:latin typeface="黑体" panose="02010609060101010101" pitchFamily="49" charset="-122"/>
              </a:rPr>
              <a:t>break</a:t>
            </a:r>
            <a:endParaRPr lang="zh-CN" altLang="en-US" sz="2400" dirty="0">
              <a:latin typeface="黑体" panose="02010609060101010101" pitchFamily="49" charset="-122"/>
            </a:endParaRPr>
          </a:p>
        </p:txBody>
      </p:sp>
      <p:sp>
        <p:nvSpPr>
          <p:cNvPr id="78853" name="矩形 7"/>
          <p:cNvSpPr>
            <a:spLocks noChangeArrowheads="1"/>
          </p:cNvSpPr>
          <p:nvPr/>
        </p:nvSpPr>
        <p:spPr bwMode="auto">
          <a:xfrm>
            <a:off x="6948488" y="3748088"/>
            <a:ext cx="1223962" cy="1246187"/>
          </a:xfrm>
          <a:prstGeom prst="rect">
            <a:avLst/>
          </a:prstGeom>
          <a:gradFill rotWithShape="0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/>
          </a:gra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500" i="1" u="sng">
                <a:latin typeface="Arial" panose="020B0604020202020204" pitchFamily="34" charset="0"/>
              </a:rPr>
              <a:t>9 18</a:t>
            </a:r>
            <a:r>
              <a:rPr lang="zh-CN" altLang="zh-CN" sz="1500" i="1" u="sng">
                <a:latin typeface="Arial" panose="020B0604020202020204" pitchFamily="34" charset="0"/>
              </a:rPr>
              <a:t>↙</a:t>
            </a:r>
            <a:endParaRPr lang="en-US" altLang="zh-CN" sz="1500" i="1" u="sng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500" i="1">
                <a:latin typeface="Arial" panose="020B0604020202020204" pitchFamily="34" charset="0"/>
              </a:rPr>
              <a:t>1 2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500" i="1">
                <a:latin typeface="Arial" panose="020B0604020202020204" pitchFamily="34" charset="0"/>
              </a:rPr>
              <a:t>2 4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500" i="1">
                <a:latin typeface="Arial" panose="020B0604020202020204" pitchFamily="34" charset="0"/>
              </a:rPr>
              <a:t>3 6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500" i="1">
                <a:latin typeface="Arial" panose="020B0604020202020204" pitchFamily="34" charset="0"/>
              </a:rPr>
              <a:t>4 5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1"/>
          <p:cNvSpPr>
            <a:spLocks noChangeArrowheads="1"/>
          </p:cNvSpPr>
          <p:nvPr/>
        </p:nvSpPr>
        <p:spPr bwMode="auto">
          <a:xfrm>
            <a:off x="179388" y="619125"/>
            <a:ext cx="8785225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b="1">
                <a:latin typeface="黑体" panose="02010609060101010101" pitchFamily="49" charset="-122"/>
                <a:ea typeface="黑体" panose="02010609060101010101" pitchFamily="49" charset="-122"/>
              </a:rPr>
              <a:t>只会回到当前那重循环的开头</a:t>
            </a:r>
            <a:endParaRPr lang="en-US" altLang="zh-CN" sz="1800" b="1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0899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877BBE5-D9D1-492D-8B14-F2B4EEBBFCB9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35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80900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pPr eaLnBrk="1" hangingPunct="1"/>
            <a:r>
              <a:rPr lang="zh-CN" altLang="en-US" sz="2400" dirty="0">
                <a:latin typeface="黑体" panose="02010609060101010101" pitchFamily="49" charset="-122"/>
              </a:rPr>
              <a:t>多重循环中的</a:t>
            </a:r>
            <a:r>
              <a:rPr lang="en-US" altLang="zh-CN" sz="2400" dirty="0">
                <a:latin typeface="黑体" panose="02010609060101010101" pitchFamily="49" charset="-122"/>
              </a:rPr>
              <a:t>continue</a:t>
            </a:r>
            <a:endParaRPr lang="zh-CN" altLang="en-US" sz="2400" dirty="0">
              <a:latin typeface="黑体" panose="02010609060101010101" pitchFamily="49" charset="-122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标题 1"/>
          <p:cNvSpPr>
            <a:spLocks noGrp="1"/>
          </p:cNvSpPr>
          <p:nvPr>
            <p:ph type="ctrTitle"/>
          </p:nvPr>
        </p:nvSpPr>
        <p:spPr>
          <a:xfrm>
            <a:off x="107950" y="1924050"/>
            <a:ext cx="2663825" cy="1103313"/>
          </a:xfrm>
        </p:spPr>
        <p:txBody>
          <a:bodyPr/>
          <a:lstStyle/>
          <a:p>
            <a:pPr eaLnBrk="1" hangingPunct="1"/>
            <a:r>
              <a:rPr lang="en-US" altLang="zh-CN" sz="2600" dirty="0"/>
              <a:t>while </a:t>
            </a:r>
            <a:r>
              <a:rPr lang="zh-CN" altLang="en-US" sz="2600" dirty="0"/>
              <a:t>循环</a:t>
            </a:r>
          </a:p>
        </p:txBody>
      </p:sp>
      <p:sp>
        <p:nvSpPr>
          <p:cNvPr id="82947" name="TextBox 3"/>
          <p:cNvSpPr txBox="1">
            <a:spLocks noChangeArrowheads="1"/>
          </p:cNvSpPr>
          <p:nvPr/>
        </p:nvSpPr>
        <p:spPr bwMode="auto">
          <a:xfrm>
            <a:off x="2916238" y="52388"/>
            <a:ext cx="226215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dirty="0">
                <a:latin typeface="黑体" panose="02010609060101010101" pitchFamily="49" charset="-122"/>
                <a:ea typeface="黑体" panose="02010609060101010101" pitchFamily="49" charset="-122"/>
              </a:rPr>
              <a:t>信息科学与工程学部</a:t>
            </a:r>
          </a:p>
        </p:txBody>
      </p:sp>
      <p:pic>
        <p:nvPicPr>
          <p:cNvPr id="82948" name="Picture 6" descr="污水之城阿姆斯特丹二日游记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6238" y="555625"/>
            <a:ext cx="6100762" cy="4032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2949" name="矩形 5"/>
          <p:cNvSpPr>
            <a:spLocks noChangeArrowheads="1"/>
          </p:cNvSpPr>
          <p:nvPr/>
        </p:nvSpPr>
        <p:spPr bwMode="auto">
          <a:xfrm>
            <a:off x="5957888" y="4587875"/>
            <a:ext cx="3186112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黑体" panose="02010609060101010101" pitchFamily="49" charset="-122"/>
                <a:ea typeface="黑体" panose="02010609060101010101" pitchFamily="49" charset="-122"/>
              </a:rPr>
              <a:t>荷兰阿姆斯特丹库肯霍夫公园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标题 1"/>
          <p:cNvSpPr>
            <a:spLocks noGrp="1"/>
          </p:cNvSpPr>
          <p:nvPr>
            <p:ph type="title"/>
          </p:nvPr>
        </p:nvSpPr>
        <p:spPr>
          <a:xfrm>
            <a:off x="357188" y="87313"/>
            <a:ext cx="8358187" cy="795337"/>
          </a:xfrm>
        </p:spPr>
        <p:txBody>
          <a:bodyPr/>
          <a:lstStyle/>
          <a:p>
            <a:pPr eaLnBrk="1" hangingPunct="1"/>
            <a:r>
              <a:rPr lang="en-US" altLang="zh-CN" sz="2400" dirty="0">
                <a:latin typeface="黑体" panose="02010609060101010101" pitchFamily="49" charset="-122"/>
              </a:rPr>
              <a:t>while</a:t>
            </a:r>
            <a:r>
              <a:rPr lang="zh-CN" altLang="en-US" sz="2400" dirty="0">
                <a:latin typeface="黑体" panose="02010609060101010101" pitchFamily="49" charset="-122"/>
              </a:rPr>
              <a:t>循环语句</a:t>
            </a:r>
          </a:p>
        </p:txBody>
      </p:sp>
      <p:sp>
        <p:nvSpPr>
          <p:cNvPr id="22531" name="矩形 8"/>
          <p:cNvSpPr>
            <a:spLocks noChangeArrowheads="1"/>
          </p:cNvSpPr>
          <p:nvPr/>
        </p:nvSpPr>
        <p:spPr bwMode="auto">
          <a:xfrm>
            <a:off x="468313" y="987425"/>
            <a:ext cx="8424862" cy="3170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defRPr/>
            </a:pPr>
            <a:endParaRPr lang="en-US" altLang="zh-CN" sz="2000" b="1" dirty="0">
              <a:latin typeface="Courier New" pitchFamily="49" charset="0"/>
              <a:cs typeface="Courier New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Courier New" pitchFamily="49" charset="0"/>
                <a:ea typeface="黑体" panose="02010609060101010101" pitchFamily="49" charset="-122"/>
                <a:cs typeface="Courier New" pitchFamily="49" charset="0"/>
              </a:rPr>
              <a:t>while</a:t>
            </a:r>
            <a:r>
              <a:rPr lang="en-US" altLang="zh-CN" sz="2000" b="1" dirty="0">
                <a:latin typeface="Courier New" pitchFamily="49" charset="0"/>
                <a:ea typeface="黑体" panose="02010609060101010101" pitchFamily="49" charset="-122"/>
                <a:cs typeface="Courier New" pitchFamily="49" charset="0"/>
              </a:rPr>
              <a:t> 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逻辑表达式 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exp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 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:</a:t>
            </a:r>
          </a:p>
          <a:p>
            <a:pPr eaLnBrk="1" hangingPunct="1">
              <a:defRPr/>
            </a:pPr>
            <a:r>
              <a:rPr lang="en-US" altLang="zh-CN" sz="2000" b="1" dirty="0">
                <a:latin typeface="Courier New" pitchFamily="49" charset="0"/>
                <a:ea typeface="黑体" panose="02010609060101010101" pitchFamily="49" charset="-122"/>
                <a:cs typeface="Courier New" pitchFamily="49" charset="0"/>
              </a:rPr>
              <a:t>	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语句组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1</a:t>
            </a:r>
          </a:p>
          <a:p>
            <a:pPr eaLnBrk="1" hangingPunct="1"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Courier New" pitchFamily="49" charset="0"/>
                <a:ea typeface="黑体" panose="02010609060101010101" pitchFamily="49" charset="-122"/>
                <a:cs typeface="Courier New" pitchFamily="49" charset="0"/>
              </a:rPr>
              <a:t>else:</a:t>
            </a:r>
          </a:p>
          <a:p>
            <a:pPr eaLnBrk="1" hangingPunct="1">
              <a:defRPr/>
            </a:pPr>
            <a:r>
              <a:rPr lang="en-US" altLang="zh-CN" sz="2000" b="1" dirty="0">
                <a:latin typeface="Courier New" pitchFamily="49" charset="0"/>
                <a:ea typeface="黑体" panose="02010609060101010101" pitchFamily="49" charset="-122"/>
                <a:cs typeface="Courier New" pitchFamily="49" charset="0"/>
              </a:rPr>
              <a:t>	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语句组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2</a:t>
            </a:r>
          </a:p>
          <a:p>
            <a:pPr eaLnBrk="1" hangingPunct="1">
              <a:defRPr/>
            </a:pP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........</a:t>
            </a:r>
          </a:p>
          <a:p>
            <a:pPr marL="457200" indent="-457200" eaLnBrk="1" hangingPunct="1">
              <a:buFontTx/>
              <a:buAutoNum type="arabicParenR"/>
              <a:defRPr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判断 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exp 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是否为真，若为真，转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2)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，若为假，转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3)</a:t>
            </a:r>
          </a:p>
          <a:p>
            <a:pPr marL="457200" indent="-457200" eaLnBrk="1" hangingPunct="1">
              <a:buFontTx/>
              <a:buAutoNum type="arabicParenR"/>
              <a:defRPr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执行 语句组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1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，回到 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1)</a:t>
            </a:r>
          </a:p>
          <a:p>
            <a:pPr marL="457200" indent="-457200" eaLnBrk="1" hangingPunct="1">
              <a:buFontTx/>
              <a:buAutoNum type="arabicParenR"/>
              <a:defRPr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执行 语句组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2</a:t>
            </a:r>
          </a:p>
          <a:p>
            <a:pPr marL="457200" indent="-457200" eaLnBrk="1" hangingPunct="1">
              <a:buFontTx/>
              <a:buAutoNum type="arabicParenR"/>
              <a:defRPr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继续往下执行  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........</a:t>
            </a:r>
          </a:p>
        </p:txBody>
      </p:sp>
      <p:sp>
        <p:nvSpPr>
          <p:cNvPr id="84996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7385AB1-D9B4-471F-A5A6-6FCD7974C19A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37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标题 1"/>
          <p:cNvSpPr>
            <a:spLocks noGrp="1"/>
          </p:cNvSpPr>
          <p:nvPr>
            <p:ph type="title"/>
          </p:nvPr>
        </p:nvSpPr>
        <p:spPr>
          <a:xfrm>
            <a:off x="357188" y="87313"/>
            <a:ext cx="8358187" cy="795337"/>
          </a:xfrm>
        </p:spPr>
        <p:txBody>
          <a:bodyPr/>
          <a:lstStyle/>
          <a:p>
            <a:pPr eaLnBrk="1" hangingPunct="1"/>
            <a:r>
              <a:rPr lang="en-US" altLang="zh-CN" sz="2400" dirty="0">
                <a:latin typeface="黑体" panose="02010609060101010101" pitchFamily="49" charset="-122"/>
              </a:rPr>
              <a:t>while</a:t>
            </a:r>
            <a:r>
              <a:rPr lang="zh-CN" altLang="en-US" sz="2400" dirty="0">
                <a:latin typeface="黑体" panose="02010609060101010101" pitchFamily="49" charset="-122"/>
              </a:rPr>
              <a:t>循环语句</a:t>
            </a:r>
          </a:p>
        </p:txBody>
      </p:sp>
      <p:sp>
        <p:nvSpPr>
          <p:cNvPr id="22531" name="矩形 8"/>
          <p:cNvSpPr>
            <a:spLocks noChangeArrowheads="1"/>
          </p:cNvSpPr>
          <p:nvPr/>
        </p:nvSpPr>
        <p:spPr bwMode="auto">
          <a:xfrm>
            <a:off x="468313" y="987425"/>
            <a:ext cx="8424862" cy="2554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defRPr/>
            </a:pPr>
            <a:endParaRPr lang="en-US" altLang="zh-CN" sz="2000" b="1" dirty="0">
              <a:latin typeface="Courier New" pitchFamily="49" charset="0"/>
              <a:cs typeface="Courier New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solidFill>
                  <a:srgbClr val="FF0000"/>
                </a:solidFill>
                <a:latin typeface="Courier New" pitchFamily="49" charset="0"/>
                <a:ea typeface="黑体" panose="02010609060101010101" pitchFamily="49" charset="-122"/>
                <a:cs typeface="Courier New" pitchFamily="49" charset="0"/>
              </a:rPr>
              <a:t>while</a:t>
            </a:r>
            <a:r>
              <a:rPr lang="en-US" altLang="zh-CN" sz="2000" b="1" dirty="0">
                <a:latin typeface="Courier New" pitchFamily="49" charset="0"/>
                <a:ea typeface="黑体" panose="02010609060101010101" pitchFamily="49" charset="-122"/>
                <a:cs typeface="Courier New" pitchFamily="49" charset="0"/>
              </a:rPr>
              <a:t> 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逻辑表达式 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exp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 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:</a:t>
            </a:r>
          </a:p>
          <a:p>
            <a:pPr eaLnBrk="1" hangingPunct="1">
              <a:defRPr/>
            </a:pPr>
            <a:r>
              <a:rPr lang="en-US" altLang="zh-CN" sz="2000" b="1" dirty="0">
                <a:latin typeface="Courier New" pitchFamily="49" charset="0"/>
                <a:ea typeface="黑体" panose="02010609060101010101" pitchFamily="49" charset="-122"/>
                <a:cs typeface="Courier New" pitchFamily="49" charset="0"/>
              </a:rPr>
              <a:t>	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语句组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1</a:t>
            </a:r>
          </a:p>
          <a:p>
            <a:pPr eaLnBrk="1" hangingPunct="1">
              <a:defRPr/>
            </a:pP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........</a:t>
            </a:r>
          </a:p>
          <a:p>
            <a:pPr marL="457200" indent="-457200" eaLnBrk="1" hangingPunct="1">
              <a:buFontTx/>
              <a:buAutoNum type="arabicParenR"/>
              <a:defRPr/>
            </a:pP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  <a:cs typeface="Courier New" pitchFamily="49" charset="0"/>
            </a:endParaRPr>
          </a:p>
          <a:p>
            <a:pPr marL="457200" indent="-457200" eaLnBrk="1" hangingPunct="1">
              <a:buFontTx/>
              <a:buAutoNum type="arabicParenR"/>
              <a:defRPr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判断 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exp 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是否为真，若为真，转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2)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，若为假，转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3)</a:t>
            </a:r>
          </a:p>
          <a:p>
            <a:pPr marL="457200" indent="-457200" eaLnBrk="1" hangingPunct="1">
              <a:buFontTx/>
              <a:buAutoNum type="arabicParenR"/>
              <a:defRPr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执行 语句组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1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，回到 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1)</a:t>
            </a:r>
          </a:p>
          <a:p>
            <a:pPr marL="457200" indent="-457200" eaLnBrk="1" hangingPunct="1">
              <a:buFontTx/>
              <a:buAutoNum type="arabicParenR"/>
              <a:defRPr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继续往下执行  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........</a:t>
            </a:r>
          </a:p>
        </p:txBody>
      </p:sp>
      <p:sp>
        <p:nvSpPr>
          <p:cNvPr id="87044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75AE6D6-8A68-4049-9515-03860A28D7D7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38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标题 1"/>
          <p:cNvSpPr>
            <a:spLocks noGrp="1"/>
          </p:cNvSpPr>
          <p:nvPr>
            <p:ph type="title"/>
          </p:nvPr>
        </p:nvSpPr>
        <p:spPr>
          <a:xfrm>
            <a:off x="357188" y="87313"/>
            <a:ext cx="8358187" cy="795337"/>
          </a:xfrm>
        </p:spPr>
        <p:txBody>
          <a:bodyPr/>
          <a:lstStyle/>
          <a:p>
            <a:pPr eaLnBrk="1" hangingPunct="1"/>
            <a:r>
              <a:rPr lang="en-US" altLang="zh-CN" sz="2400" dirty="0">
                <a:latin typeface="黑体" panose="02010609060101010101" pitchFamily="49" charset="-122"/>
              </a:rPr>
              <a:t>while</a:t>
            </a:r>
            <a:r>
              <a:rPr lang="zh-CN" altLang="en-US" sz="2400" dirty="0">
                <a:latin typeface="黑体" panose="02010609060101010101" pitchFamily="49" charset="-122"/>
              </a:rPr>
              <a:t>循环语句</a:t>
            </a:r>
          </a:p>
        </p:txBody>
      </p:sp>
      <p:sp>
        <p:nvSpPr>
          <p:cNvPr id="89091" name="矩形 8"/>
          <p:cNvSpPr>
            <a:spLocks noChangeArrowheads="1"/>
          </p:cNvSpPr>
          <p:nvPr/>
        </p:nvSpPr>
        <p:spPr bwMode="auto">
          <a:xfrm>
            <a:off x="468313" y="987425"/>
            <a:ext cx="8424862" cy="2246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count = 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while count &lt; 5: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    print (count, " </a:t>
            </a:r>
            <a:r>
              <a:rPr lang="zh-CN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小于 </a:t>
            </a: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5")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    count = count + 1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else: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    print (count, " </a:t>
            </a:r>
            <a:r>
              <a:rPr lang="zh-CN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大于或等于 </a:t>
            </a: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5")</a:t>
            </a:r>
          </a:p>
        </p:txBody>
      </p:sp>
      <p:sp>
        <p:nvSpPr>
          <p:cNvPr id="89092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567AAF3-6571-4206-A3C0-64B80909E5BD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39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6372225" y="3148013"/>
            <a:ext cx="2016125" cy="17541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/>
            </a:solidFill>
          </a:ln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dirty="0">
                <a:latin typeface="Arial" charset="0"/>
              </a:rPr>
              <a:t>0  </a:t>
            </a:r>
            <a:r>
              <a:rPr lang="zh-CN" altLang="en-US" dirty="0">
                <a:latin typeface="Arial" charset="0"/>
              </a:rPr>
              <a:t>小于 </a:t>
            </a:r>
            <a:r>
              <a:rPr lang="en-US" altLang="zh-CN" dirty="0">
                <a:latin typeface="Arial" charset="0"/>
              </a:rPr>
              <a:t>5</a:t>
            </a:r>
          </a:p>
          <a:p>
            <a:pPr eaLnBrk="1" hangingPunct="1">
              <a:defRPr/>
            </a:pPr>
            <a:r>
              <a:rPr lang="en-US" altLang="zh-CN" dirty="0">
                <a:latin typeface="Arial" charset="0"/>
              </a:rPr>
              <a:t>1  </a:t>
            </a:r>
            <a:r>
              <a:rPr lang="zh-CN" altLang="en-US" dirty="0">
                <a:latin typeface="Arial" charset="0"/>
              </a:rPr>
              <a:t>小于 </a:t>
            </a:r>
            <a:r>
              <a:rPr lang="en-US" altLang="zh-CN" dirty="0">
                <a:latin typeface="Arial" charset="0"/>
              </a:rPr>
              <a:t>5</a:t>
            </a:r>
          </a:p>
          <a:p>
            <a:pPr eaLnBrk="1" hangingPunct="1">
              <a:defRPr/>
            </a:pPr>
            <a:r>
              <a:rPr lang="en-US" altLang="zh-CN" dirty="0">
                <a:latin typeface="Arial" charset="0"/>
              </a:rPr>
              <a:t>2  </a:t>
            </a:r>
            <a:r>
              <a:rPr lang="zh-CN" altLang="en-US" dirty="0">
                <a:latin typeface="Arial" charset="0"/>
              </a:rPr>
              <a:t>小于 </a:t>
            </a:r>
            <a:r>
              <a:rPr lang="en-US" altLang="zh-CN" dirty="0">
                <a:latin typeface="Arial" charset="0"/>
              </a:rPr>
              <a:t>5</a:t>
            </a:r>
          </a:p>
          <a:p>
            <a:pPr eaLnBrk="1" hangingPunct="1">
              <a:defRPr/>
            </a:pPr>
            <a:r>
              <a:rPr lang="en-US" altLang="zh-CN" dirty="0">
                <a:latin typeface="Arial" charset="0"/>
              </a:rPr>
              <a:t>3  </a:t>
            </a:r>
            <a:r>
              <a:rPr lang="zh-CN" altLang="en-US" dirty="0">
                <a:latin typeface="Arial" charset="0"/>
              </a:rPr>
              <a:t>小于 </a:t>
            </a:r>
            <a:r>
              <a:rPr lang="en-US" altLang="zh-CN" dirty="0">
                <a:latin typeface="Arial" charset="0"/>
              </a:rPr>
              <a:t>5</a:t>
            </a:r>
          </a:p>
          <a:p>
            <a:pPr eaLnBrk="1" hangingPunct="1">
              <a:defRPr/>
            </a:pPr>
            <a:r>
              <a:rPr lang="en-US" altLang="zh-CN" dirty="0">
                <a:latin typeface="Arial" charset="0"/>
              </a:rPr>
              <a:t>4  </a:t>
            </a:r>
            <a:r>
              <a:rPr lang="zh-CN" altLang="en-US" dirty="0">
                <a:latin typeface="Arial" charset="0"/>
              </a:rPr>
              <a:t>小于 </a:t>
            </a:r>
            <a:r>
              <a:rPr lang="en-US" altLang="zh-CN" dirty="0">
                <a:latin typeface="Arial" charset="0"/>
              </a:rPr>
              <a:t>5</a:t>
            </a:r>
          </a:p>
          <a:p>
            <a:pPr eaLnBrk="1" hangingPunct="1">
              <a:defRPr/>
            </a:pPr>
            <a:r>
              <a:rPr lang="en-US" altLang="zh-CN" dirty="0">
                <a:latin typeface="Arial" charset="0"/>
              </a:rPr>
              <a:t>5  </a:t>
            </a:r>
            <a:r>
              <a:rPr lang="zh-CN" altLang="en-US" dirty="0">
                <a:latin typeface="Arial" charset="0"/>
              </a:rPr>
              <a:t>大于或等于 </a:t>
            </a:r>
            <a:r>
              <a:rPr lang="en-US" altLang="zh-CN" dirty="0">
                <a:latin typeface="Arial" charset="0"/>
              </a:rPr>
              <a:t>5</a:t>
            </a:r>
            <a:endParaRPr lang="zh-CN" altLang="en-US" dirty="0">
              <a:latin typeface="Arial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标题 1"/>
          <p:cNvSpPr>
            <a:spLocks noGrp="1"/>
          </p:cNvSpPr>
          <p:nvPr>
            <p:ph type="title"/>
          </p:nvPr>
        </p:nvSpPr>
        <p:spPr>
          <a:xfrm>
            <a:off x="357188" y="87313"/>
            <a:ext cx="8358187" cy="795337"/>
          </a:xfrm>
        </p:spPr>
        <p:txBody>
          <a:bodyPr/>
          <a:lstStyle/>
          <a:p>
            <a:pPr eaLnBrk="1" hangingPunct="1"/>
            <a:r>
              <a:rPr lang="zh-CN" altLang="en-US" sz="2400" dirty="0">
                <a:latin typeface="黑体" panose="02010609060101010101" pitchFamily="49" charset="-122"/>
              </a:rPr>
              <a:t>循环语句</a:t>
            </a:r>
          </a:p>
        </p:txBody>
      </p:sp>
      <p:sp>
        <p:nvSpPr>
          <p:cNvPr id="11267" name="矩形 8"/>
          <p:cNvSpPr>
            <a:spLocks noChangeArrowheads="1"/>
          </p:cNvSpPr>
          <p:nvPr/>
        </p:nvSpPr>
        <p:spPr bwMode="auto">
          <a:xfrm>
            <a:off x="395288" y="1924050"/>
            <a:ext cx="8640762" cy="9540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800" dirty="0"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    有时，需要重复多次执行一系列语句，因此需要循环语句</a:t>
            </a:r>
            <a:endParaRPr lang="en-US" altLang="zh-CN" sz="2800" dirty="0"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</p:txBody>
      </p:sp>
      <p:sp>
        <p:nvSpPr>
          <p:cNvPr id="11268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F96E1C4-FED2-44F8-A0F6-DA2363A9CBE3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标题 1"/>
          <p:cNvSpPr>
            <a:spLocks noGrp="1"/>
          </p:cNvSpPr>
          <p:nvPr>
            <p:ph type="title"/>
          </p:nvPr>
        </p:nvSpPr>
        <p:spPr>
          <a:xfrm>
            <a:off x="357188" y="87313"/>
            <a:ext cx="8358187" cy="795337"/>
          </a:xfrm>
        </p:spPr>
        <p:txBody>
          <a:bodyPr/>
          <a:lstStyle/>
          <a:p>
            <a:pPr eaLnBrk="1" hangingPunct="1"/>
            <a:r>
              <a:rPr lang="en-US" altLang="zh-CN" sz="2400" dirty="0">
                <a:latin typeface="黑体" panose="02010609060101010101" pitchFamily="49" charset="-122"/>
              </a:rPr>
              <a:t>while</a:t>
            </a:r>
            <a:r>
              <a:rPr lang="zh-CN" altLang="en-US" sz="2400" dirty="0">
                <a:latin typeface="黑体" panose="02010609060101010101" pitchFamily="49" charset="-122"/>
              </a:rPr>
              <a:t>循环语句</a:t>
            </a:r>
          </a:p>
        </p:txBody>
      </p:sp>
      <p:sp>
        <p:nvSpPr>
          <p:cNvPr id="22531" name="矩形 8"/>
          <p:cNvSpPr>
            <a:spLocks noChangeArrowheads="1"/>
          </p:cNvSpPr>
          <p:nvPr/>
        </p:nvSpPr>
        <p:spPr bwMode="auto">
          <a:xfrm>
            <a:off x="468313" y="987425"/>
            <a:ext cx="8424862" cy="2554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defRPr/>
            </a:pPr>
            <a:endParaRPr lang="en-US" altLang="zh-CN" sz="2000" b="1" dirty="0">
              <a:latin typeface="Courier New" pitchFamily="49" charset="0"/>
              <a:cs typeface="Courier New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latin typeface="Courier New" pitchFamily="49" charset="0"/>
                <a:ea typeface="黑体" panose="02010609060101010101" pitchFamily="49" charset="-122"/>
                <a:cs typeface="Courier New" pitchFamily="49" charset="0"/>
              </a:rPr>
              <a:t>while True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:</a:t>
            </a:r>
          </a:p>
          <a:p>
            <a:pPr eaLnBrk="1" hangingPunct="1">
              <a:defRPr/>
            </a:pPr>
            <a:r>
              <a:rPr lang="en-US" altLang="zh-CN" sz="2000" b="1" dirty="0">
                <a:latin typeface="Courier New" pitchFamily="49" charset="0"/>
                <a:ea typeface="黑体" panose="02010609060101010101" pitchFamily="49" charset="-122"/>
                <a:cs typeface="Courier New" pitchFamily="49" charset="0"/>
              </a:rPr>
              <a:t>	........</a:t>
            </a:r>
          </a:p>
          <a:p>
            <a:pPr eaLnBrk="1" hangingPunct="1">
              <a:defRPr/>
            </a:pPr>
            <a:r>
              <a:rPr lang="en-US" altLang="zh-CN" sz="2000" b="1" dirty="0">
                <a:latin typeface="Courier New" pitchFamily="49" charset="0"/>
                <a:ea typeface="黑体" panose="02010609060101010101" pitchFamily="49" charset="-122"/>
                <a:cs typeface="Courier New" pitchFamily="49" charset="0"/>
              </a:rPr>
              <a:t>	if exp:</a:t>
            </a:r>
          </a:p>
          <a:p>
            <a:pPr eaLnBrk="1" hangingPunct="1">
              <a:defRPr/>
            </a:pPr>
            <a:r>
              <a:rPr lang="en-US" altLang="zh-CN" sz="2000" b="1" dirty="0">
                <a:latin typeface="Courier New" pitchFamily="49" charset="0"/>
                <a:ea typeface="黑体" panose="02010609060101010101" pitchFamily="49" charset="-122"/>
                <a:cs typeface="Courier New" pitchFamily="49" charset="0"/>
              </a:rPr>
              <a:t>		</a:t>
            </a:r>
            <a:r>
              <a:rPr lang="en-US" altLang="zh-CN" sz="2000" b="1" dirty="0">
                <a:solidFill>
                  <a:srgbClr val="FF0000"/>
                </a:solidFill>
                <a:latin typeface="Courier New" pitchFamily="49" charset="0"/>
                <a:ea typeface="黑体" panose="02010609060101010101" pitchFamily="49" charset="-122"/>
                <a:cs typeface="Courier New" pitchFamily="49" charset="0"/>
              </a:rPr>
              <a:t>break</a:t>
            </a:r>
          </a:p>
          <a:p>
            <a:pPr eaLnBrk="1" hangingPunct="1">
              <a:defRPr/>
            </a:pPr>
            <a:r>
              <a:rPr lang="en-US" altLang="zh-CN" sz="2000" b="1" dirty="0">
                <a:latin typeface="Courier New" pitchFamily="49" charset="0"/>
                <a:ea typeface="黑体" panose="02010609060101010101" pitchFamily="49" charset="-122"/>
                <a:cs typeface="Courier New" pitchFamily="49" charset="0"/>
              </a:rPr>
              <a:t>	.....</a:t>
            </a:r>
          </a:p>
          <a:p>
            <a:pPr marL="457200" indent="-457200" eaLnBrk="1" hangingPunct="1">
              <a:buFontTx/>
              <a:buAutoNum type="arabicParenR"/>
              <a:defRPr/>
            </a:pP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  <a:cs typeface="Courier New" pitchFamily="49" charset="0"/>
            </a:endParaRPr>
          </a:p>
          <a:p>
            <a:pPr marL="457200" indent="-457200" eaLnBrk="1" hangingPunct="1">
              <a:defRPr/>
            </a:pP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不停执行，直到 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exp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  <a:cs typeface="Courier New" pitchFamily="49" charset="0"/>
              </a:rPr>
              <a:t>为真时跳出循环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  <a:cs typeface="Courier New" pitchFamily="49" charset="0"/>
            </a:endParaRPr>
          </a:p>
        </p:txBody>
      </p:sp>
      <p:sp>
        <p:nvSpPr>
          <p:cNvPr id="91140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1092B3F-3578-47F9-8860-0E54E41C9342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40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标题 1"/>
          <p:cNvSpPr>
            <a:spLocks noGrp="1"/>
          </p:cNvSpPr>
          <p:nvPr>
            <p:ph type="title"/>
          </p:nvPr>
        </p:nvSpPr>
        <p:spPr>
          <a:xfrm>
            <a:off x="0" y="123825"/>
            <a:ext cx="8358188" cy="539750"/>
          </a:xfrm>
        </p:spPr>
        <p:txBody>
          <a:bodyPr/>
          <a:lstStyle/>
          <a:p>
            <a:pPr indent="228600"/>
            <a:r>
              <a:rPr lang="zh-CN" altLang="en-US" sz="2400" dirty="0">
                <a:latin typeface="黑体" panose="02010609060101010101" pitchFamily="49" charset="-122"/>
              </a:rPr>
              <a:t>连续输出</a:t>
            </a:r>
            <a:r>
              <a:rPr lang="en-US" altLang="zh-CN" sz="2400" dirty="0">
                <a:latin typeface="黑体" panose="02010609060101010101" pitchFamily="49" charset="-122"/>
              </a:rPr>
              <a:t>26</a:t>
            </a:r>
            <a:r>
              <a:rPr lang="zh-CN" altLang="en-US" sz="2400" dirty="0">
                <a:latin typeface="黑体" panose="02010609060101010101" pitchFamily="49" charset="-122"/>
              </a:rPr>
              <a:t>个字母</a:t>
            </a:r>
            <a:endParaRPr lang="en-US" altLang="zh-CN" sz="2400" dirty="0">
              <a:latin typeface="黑体" panose="02010609060101010101" pitchFamily="49" charset="-122"/>
            </a:endParaRPr>
          </a:p>
        </p:txBody>
      </p:sp>
      <p:sp>
        <p:nvSpPr>
          <p:cNvPr id="93187" name="Rectangle 1"/>
          <p:cNvSpPr>
            <a:spLocks noChangeArrowheads="1"/>
          </p:cNvSpPr>
          <p:nvPr/>
        </p:nvSpPr>
        <p:spPr bwMode="auto">
          <a:xfrm>
            <a:off x="107950" y="842963"/>
            <a:ext cx="8567738" cy="187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i = 0</a:t>
            </a:r>
            <a:b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while i &lt; 26:</a:t>
            </a:r>
            <a:b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    print(chr(ord("a") + i),end="")</a:t>
            </a:r>
            <a:b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    i+=1</a:t>
            </a:r>
            <a:br>
              <a:rPr lang="en-US" altLang="zh-CN" sz="1800">
                <a:latin typeface="Arial" panose="020B0604020202020204" pitchFamily="34" charset="0"/>
              </a:rPr>
            </a:br>
            <a:endParaRPr lang="en-US" altLang="zh-CN" sz="18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3188" name="矩形 7"/>
          <p:cNvSpPr>
            <a:spLocks noChangeArrowheads="1"/>
          </p:cNvSpPr>
          <p:nvPr/>
        </p:nvSpPr>
        <p:spPr bwMode="auto">
          <a:xfrm>
            <a:off x="0" y="4227513"/>
            <a:ext cx="778986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indent="228600"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solidFill>
                  <a:srgbClr val="920B0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abcdefghijklmnopqrstuvwxyz       </a:t>
            </a:r>
            <a:r>
              <a:rPr lang="zh-CN" alt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字母的</a:t>
            </a: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ASCII</a:t>
            </a:r>
            <a:r>
              <a:rPr lang="zh-CN" altLang="en-US" sz="1800" b="1">
                <a:latin typeface="Courier New" panose="02070309020205020404" pitchFamily="49" charset="0"/>
                <a:cs typeface="Courier New" panose="02070309020205020404" pitchFamily="49" charset="0"/>
              </a:rPr>
              <a:t>编码是连续的</a:t>
            </a:r>
            <a:endParaRPr lang="en-US" altLang="zh-CN" sz="18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93189" name="灯片编号占位符 6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EFC1C7C-5C14-412D-A3C2-590B1C334938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41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pPr eaLnBrk="1" hangingPunct="1"/>
            <a:r>
              <a:rPr lang="en-US" altLang="zh-CN" sz="2400" dirty="0">
                <a:latin typeface="黑体" panose="02010609060101010101" pitchFamily="49" charset="-122"/>
              </a:rPr>
              <a:t>while</a:t>
            </a:r>
            <a:r>
              <a:rPr lang="zh-CN" altLang="en-US" sz="2400" dirty="0">
                <a:latin typeface="黑体" panose="02010609060101010101" pitchFamily="49" charset="-122"/>
              </a:rPr>
              <a:t>循环语句示例</a:t>
            </a:r>
            <a:r>
              <a:rPr lang="en-US" altLang="zh-CN" sz="2400" dirty="0">
                <a:latin typeface="黑体" panose="02010609060101010101" pitchFamily="49" charset="-122"/>
              </a:rPr>
              <a:t>1</a:t>
            </a:r>
            <a:endParaRPr lang="zh-CN" altLang="en-US" sz="2400" dirty="0">
              <a:latin typeface="黑体" panose="02010609060101010101" pitchFamily="49" charset="-122"/>
            </a:endParaRPr>
          </a:p>
        </p:txBody>
      </p:sp>
      <p:sp>
        <p:nvSpPr>
          <p:cNvPr id="95235" name="Rectangle 1"/>
          <p:cNvSpPr>
            <a:spLocks noChangeArrowheads="1"/>
          </p:cNvSpPr>
          <p:nvPr/>
        </p:nvSpPr>
        <p:spPr bwMode="auto">
          <a:xfrm>
            <a:off x="250825" y="842963"/>
            <a:ext cx="8569325" cy="3140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例题</a:t>
            </a:r>
            <a:r>
              <a:rPr lang="en-US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: </a:t>
            </a:r>
            <a:r>
              <a:rPr lang="zh-CN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输入一个正整数</a:t>
            </a:r>
            <a:r>
              <a:rPr lang="en-US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zh-CN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zh-CN" altLang="en-US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从小到大</a:t>
            </a:r>
            <a:r>
              <a:rPr lang="zh-CN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输出它的所有因子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n = int(input())</a:t>
            </a:r>
            <a:b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x = 1</a:t>
            </a:r>
            <a:b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while x &lt;= n:</a:t>
            </a:r>
            <a:b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    if n % x == 0:</a:t>
            </a:r>
            <a:b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        print(x," ",end="")</a:t>
            </a:r>
            <a:b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    x += 1</a:t>
            </a:r>
            <a:endParaRPr lang="zh-CN" altLang="zh-CN" sz="20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 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zh-CN" altLang="zh-CN" sz="2000">
              <a:latin typeface="Arial" panose="020B0604020202020204" pitchFamily="34" charset="0"/>
            </a:endParaRPr>
          </a:p>
        </p:txBody>
      </p:sp>
      <p:sp>
        <p:nvSpPr>
          <p:cNvPr id="95236" name="矩形 7"/>
          <p:cNvSpPr>
            <a:spLocks noChangeArrowheads="1"/>
          </p:cNvSpPr>
          <p:nvPr/>
        </p:nvSpPr>
        <p:spPr bwMode="auto">
          <a:xfrm>
            <a:off x="7019925" y="3579813"/>
            <a:ext cx="1296988" cy="646112"/>
          </a:xfrm>
          <a:prstGeom prst="rect">
            <a:avLst/>
          </a:prstGeom>
          <a:gradFill rotWithShape="0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/>
          </a:gra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i="1" u="sng">
                <a:latin typeface="Arial" panose="020B0604020202020204" pitchFamily="34" charset="0"/>
              </a:rPr>
              <a:t>15</a:t>
            </a:r>
            <a:r>
              <a:rPr lang="zh-CN" altLang="zh-CN" sz="1800" i="1" u="sng">
                <a:latin typeface="Arial" panose="020B0604020202020204" pitchFamily="34" charset="0"/>
              </a:rPr>
              <a:t> ↙</a:t>
            </a:r>
            <a:endParaRPr lang="en-US" altLang="zh-CN" sz="1800" i="1" u="sng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i="1">
                <a:latin typeface="Arial" panose="020B0604020202020204" pitchFamily="34" charset="0"/>
              </a:rPr>
              <a:t>1 3 5 15</a:t>
            </a:r>
          </a:p>
        </p:txBody>
      </p:sp>
      <p:sp>
        <p:nvSpPr>
          <p:cNvPr id="95237" name="灯片编号占位符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CC2DD9F-95BC-45B0-847F-CDC7BC851E8C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42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pPr eaLnBrk="1" hangingPunct="1"/>
            <a:r>
              <a:rPr lang="en-US" altLang="zh-CN" sz="2400" dirty="0">
                <a:latin typeface="黑体" panose="02010609060101010101" pitchFamily="49" charset="-122"/>
              </a:rPr>
              <a:t>while</a:t>
            </a:r>
            <a:r>
              <a:rPr lang="zh-CN" altLang="en-US" sz="2400" dirty="0">
                <a:latin typeface="黑体" panose="02010609060101010101" pitchFamily="49" charset="-122"/>
              </a:rPr>
              <a:t>循环语句示例</a:t>
            </a:r>
            <a:r>
              <a:rPr lang="en-US" altLang="zh-CN" sz="2400" dirty="0">
                <a:latin typeface="黑体" panose="02010609060101010101" pitchFamily="49" charset="-122"/>
              </a:rPr>
              <a:t>2</a:t>
            </a:r>
            <a:endParaRPr lang="zh-CN" altLang="en-US" sz="2400" dirty="0">
              <a:latin typeface="黑体" panose="02010609060101010101" pitchFamily="49" charset="-122"/>
            </a:endParaRPr>
          </a:p>
        </p:txBody>
      </p:sp>
      <p:sp>
        <p:nvSpPr>
          <p:cNvPr id="97283" name="Rectangle 1"/>
          <p:cNvSpPr>
            <a:spLocks noChangeArrowheads="1"/>
          </p:cNvSpPr>
          <p:nvPr/>
        </p:nvSpPr>
        <p:spPr bwMode="auto">
          <a:xfrm>
            <a:off x="250825" y="842963"/>
            <a:ext cx="8569325" cy="18780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例题</a:t>
            </a:r>
            <a:r>
              <a:rPr lang="en-US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: </a:t>
            </a:r>
            <a:r>
              <a:rPr lang="zh-CN" altLang="en-US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提示用户输入密码，密码不正确则提示不正确，</a:t>
            </a:r>
            <a:endParaRPr lang="en-US" altLang="zh-CN" sz="1800" b="1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然后要求输入，</a:t>
            </a:r>
            <a:r>
              <a:rPr lang="zh-CN" altLang="en-US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密码正确则提示成功，然后结束。密码是</a:t>
            </a:r>
            <a:r>
              <a:rPr lang="en-US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pku</a:t>
            </a:r>
            <a:endParaRPr lang="en-US" altLang="zh-CN" sz="20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while (input("</a:t>
            </a:r>
            <a:r>
              <a:rPr lang="zh-CN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请输入密码</a:t>
            </a: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:")!= "pku"):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	print("</a:t>
            </a:r>
            <a:r>
              <a:rPr lang="zh-CN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密码不正确！</a:t>
            </a: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print("</a:t>
            </a:r>
            <a:r>
              <a:rPr lang="zh-CN" altLang="en-US" sz="2000" b="1">
                <a:latin typeface="Courier New" panose="02070309020205020404" pitchFamily="49" charset="0"/>
                <a:cs typeface="Courier New" panose="02070309020205020404" pitchFamily="49" charset="0"/>
              </a:rPr>
              <a:t>密码输入成功</a:t>
            </a:r>
            <a:r>
              <a:rPr lang="en-US" altLang="zh-CN" sz="2000" b="1">
                <a:latin typeface="Courier New" panose="02070309020205020404" pitchFamily="49" charset="0"/>
                <a:cs typeface="Courier New" panose="02070309020205020404" pitchFamily="49" charset="0"/>
              </a:rPr>
              <a:t>!")	</a:t>
            </a:r>
          </a:p>
        </p:txBody>
      </p:sp>
      <p:sp>
        <p:nvSpPr>
          <p:cNvPr id="97284" name="矩形 7"/>
          <p:cNvSpPr>
            <a:spLocks noChangeArrowheads="1"/>
          </p:cNvSpPr>
          <p:nvPr/>
        </p:nvSpPr>
        <p:spPr bwMode="auto">
          <a:xfrm>
            <a:off x="827088" y="3149600"/>
            <a:ext cx="4325937" cy="1754188"/>
          </a:xfrm>
          <a:prstGeom prst="rect">
            <a:avLst/>
          </a:prstGeom>
          <a:gradFill rotWithShape="0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/>
          </a:gra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i="1">
                <a:latin typeface="Arial" panose="020B0604020202020204" pitchFamily="34" charset="0"/>
              </a:rPr>
              <a:t>请输入密码</a:t>
            </a:r>
            <a:r>
              <a:rPr lang="en-US" altLang="zh-CN" sz="1800" i="1">
                <a:latin typeface="Arial" panose="020B0604020202020204" pitchFamily="34" charset="0"/>
              </a:rPr>
              <a:t>:bba</a:t>
            </a:r>
            <a:r>
              <a:rPr lang="zh-CN" altLang="zh-CN" sz="1800" i="1" u="sng">
                <a:latin typeface="Arial" panose="020B0604020202020204" pitchFamily="34" charset="0"/>
              </a:rPr>
              <a:t> ↙</a:t>
            </a:r>
            <a:endParaRPr lang="en-US" altLang="zh-CN" sz="1800" i="1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i="1">
                <a:latin typeface="Arial" panose="020B0604020202020204" pitchFamily="34" charset="0"/>
              </a:rPr>
              <a:t>密码不正确！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i="1">
                <a:latin typeface="Arial" panose="020B0604020202020204" pitchFamily="34" charset="0"/>
              </a:rPr>
              <a:t>请输入密码</a:t>
            </a:r>
            <a:r>
              <a:rPr lang="en-US" altLang="zh-CN" sz="1800" i="1">
                <a:latin typeface="Arial" panose="020B0604020202020204" pitchFamily="34" charset="0"/>
              </a:rPr>
              <a:t>:std</a:t>
            </a:r>
            <a:r>
              <a:rPr lang="zh-CN" altLang="zh-CN" sz="1800" i="1" u="sng">
                <a:latin typeface="Arial" panose="020B0604020202020204" pitchFamily="34" charset="0"/>
              </a:rPr>
              <a:t> ↙</a:t>
            </a:r>
            <a:endParaRPr lang="en-US" altLang="zh-CN" sz="1800" i="1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i="1">
                <a:latin typeface="Arial" panose="020B0604020202020204" pitchFamily="34" charset="0"/>
              </a:rPr>
              <a:t>密码不正确！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i="1">
                <a:latin typeface="Arial" panose="020B0604020202020204" pitchFamily="34" charset="0"/>
              </a:rPr>
              <a:t>请输入密码</a:t>
            </a:r>
            <a:r>
              <a:rPr lang="en-US" altLang="zh-CN" sz="1800" i="1">
                <a:latin typeface="Arial" panose="020B0604020202020204" pitchFamily="34" charset="0"/>
              </a:rPr>
              <a:t>:pku</a:t>
            </a:r>
            <a:r>
              <a:rPr lang="zh-CN" altLang="zh-CN" sz="1800" i="1" u="sng">
                <a:latin typeface="Arial" panose="020B0604020202020204" pitchFamily="34" charset="0"/>
              </a:rPr>
              <a:t> ↙</a:t>
            </a:r>
            <a:endParaRPr lang="en-US" altLang="zh-CN" sz="1800" i="1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i="1">
                <a:latin typeface="Arial" panose="020B0604020202020204" pitchFamily="34" charset="0"/>
              </a:rPr>
              <a:t>密码输入成功</a:t>
            </a:r>
            <a:r>
              <a:rPr lang="en-US" altLang="zh-CN" sz="1800" i="1">
                <a:latin typeface="Arial" panose="020B0604020202020204" pitchFamily="34" charset="0"/>
              </a:rPr>
              <a:t>!</a:t>
            </a:r>
          </a:p>
        </p:txBody>
      </p:sp>
      <p:sp>
        <p:nvSpPr>
          <p:cNvPr id="97285" name="灯片编号占位符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007C587-6ED4-4D83-B455-E9AB311485F8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43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标题 1"/>
          <p:cNvSpPr>
            <a:spLocks noGrp="1"/>
          </p:cNvSpPr>
          <p:nvPr>
            <p:ph type="title"/>
          </p:nvPr>
        </p:nvSpPr>
        <p:spPr>
          <a:xfrm>
            <a:off x="357188" y="87313"/>
            <a:ext cx="8358187" cy="795337"/>
          </a:xfrm>
        </p:spPr>
        <p:txBody>
          <a:bodyPr/>
          <a:lstStyle/>
          <a:p>
            <a:pPr eaLnBrk="1" hangingPunct="1"/>
            <a:r>
              <a:rPr lang="en-US" altLang="zh-CN" sz="2400" dirty="0">
                <a:latin typeface="黑体" panose="02010609060101010101" pitchFamily="49" charset="-122"/>
              </a:rPr>
              <a:t>while</a:t>
            </a:r>
            <a:r>
              <a:rPr lang="zh-CN" altLang="en-US" sz="2400" dirty="0">
                <a:latin typeface="黑体" panose="02010609060101010101" pitchFamily="49" charset="-122"/>
              </a:rPr>
              <a:t>循环语句示例</a:t>
            </a:r>
            <a:r>
              <a:rPr lang="en-US" altLang="zh-CN" sz="2400" dirty="0">
                <a:latin typeface="黑体" panose="02010609060101010101" pitchFamily="49" charset="-122"/>
              </a:rPr>
              <a:t>2</a:t>
            </a:r>
            <a:endParaRPr lang="zh-CN" altLang="en-US" sz="2400" dirty="0">
              <a:latin typeface="黑体" panose="02010609060101010101" pitchFamily="49" charset="-122"/>
            </a:endParaRPr>
          </a:p>
        </p:txBody>
      </p:sp>
      <p:sp>
        <p:nvSpPr>
          <p:cNvPr id="99331" name="矩形 8"/>
          <p:cNvSpPr>
            <a:spLocks noChangeArrowheads="1"/>
          </p:cNvSpPr>
          <p:nvPr/>
        </p:nvSpPr>
        <p:spPr bwMode="auto">
          <a:xfrm>
            <a:off x="468313" y="987425"/>
            <a:ext cx="8424862" cy="3786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en-US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输入三个整数，求它们的最小公倍数</a:t>
            </a:r>
            <a:endParaRPr lang="en-US" altLang="zh-CN" sz="2000" b="1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解法：枚举，一个个试</a:t>
            </a: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s = input().split()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x,y,z = int(s[0]),int(s[1]),int(s[2])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n = 1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while </a:t>
            </a:r>
            <a:r>
              <a:rPr lang="en-US" altLang="zh-CN" sz="2000" b="1">
                <a:solidFill>
                  <a:srgbClr val="FF0000"/>
                </a:solidFill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True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if n % x == 0 and n % y == 0 and n % z == 0: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    print(n)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    </a:t>
            </a:r>
            <a:r>
              <a:rPr lang="en-US" altLang="zh-CN" sz="2000" b="1">
                <a:solidFill>
                  <a:srgbClr val="FF0000"/>
                </a:solidFill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break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n = n + 1</a:t>
            </a:r>
            <a:endParaRPr lang="en-US" altLang="zh-CN" sz="2000"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</p:txBody>
      </p:sp>
      <p:sp>
        <p:nvSpPr>
          <p:cNvPr id="99332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E569E75-A2AD-4E79-97E0-F12AFB3096FB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44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8" name="标题 1"/>
          <p:cNvSpPr>
            <a:spLocks noGrp="1"/>
          </p:cNvSpPr>
          <p:nvPr>
            <p:ph type="title"/>
          </p:nvPr>
        </p:nvSpPr>
        <p:spPr>
          <a:xfrm>
            <a:off x="357188" y="87313"/>
            <a:ext cx="8358187" cy="795337"/>
          </a:xfrm>
        </p:spPr>
        <p:txBody>
          <a:bodyPr/>
          <a:lstStyle/>
          <a:p>
            <a:pPr eaLnBrk="1" hangingPunct="1"/>
            <a:r>
              <a:rPr lang="en-US" altLang="zh-CN" sz="2400" dirty="0">
                <a:latin typeface="黑体" panose="02010609060101010101" pitchFamily="49" charset="-122"/>
              </a:rPr>
              <a:t>while</a:t>
            </a:r>
            <a:r>
              <a:rPr lang="zh-CN" altLang="en-US" sz="2400" dirty="0">
                <a:latin typeface="黑体" panose="02010609060101010101" pitchFamily="49" charset="-122"/>
              </a:rPr>
              <a:t>循环语句示例</a:t>
            </a:r>
            <a:r>
              <a:rPr lang="en-US" altLang="zh-CN" sz="2400" dirty="0">
                <a:latin typeface="黑体" panose="02010609060101010101" pitchFamily="49" charset="-122"/>
              </a:rPr>
              <a:t>2</a:t>
            </a:r>
            <a:endParaRPr lang="zh-CN" altLang="en-US" sz="2400" dirty="0">
              <a:latin typeface="黑体" panose="02010609060101010101" pitchFamily="49" charset="-122"/>
            </a:endParaRPr>
          </a:p>
        </p:txBody>
      </p:sp>
      <p:sp>
        <p:nvSpPr>
          <p:cNvPr id="101379" name="矩形 8"/>
          <p:cNvSpPr>
            <a:spLocks noChangeArrowheads="1"/>
          </p:cNvSpPr>
          <p:nvPr/>
        </p:nvSpPr>
        <p:spPr bwMode="auto">
          <a:xfrm>
            <a:off x="468313" y="987425"/>
            <a:ext cx="8424862" cy="3170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en-US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输入三个整数，求它们的最小公倍数</a:t>
            </a:r>
            <a:endParaRPr lang="en-US" altLang="zh-CN" sz="2000" b="1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解法：枚举，一个个试</a:t>
            </a: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s = input().split()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x,y,z = int(s[0]),int(s[1]),int(s[2])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n = 1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while </a:t>
            </a:r>
            <a:r>
              <a:rPr lang="en-US" altLang="zh-CN" sz="2000" b="1">
                <a:solidFill>
                  <a:srgbClr val="FF0000"/>
                </a:solidFill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not (n % x == 0 and n % y == 0 and n % z == 0)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	n += 1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print(n)</a:t>
            </a:r>
            <a:endParaRPr lang="en-US" altLang="zh-CN" sz="2000" b="1">
              <a:solidFill>
                <a:srgbClr val="FF0000"/>
              </a:solidFill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</p:txBody>
      </p:sp>
      <p:sp>
        <p:nvSpPr>
          <p:cNvPr id="101380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7420F1B-D75C-48C7-A785-969E54C6A284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45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标题 1"/>
          <p:cNvSpPr>
            <a:spLocks noGrp="1"/>
          </p:cNvSpPr>
          <p:nvPr>
            <p:ph type="title"/>
          </p:nvPr>
        </p:nvSpPr>
        <p:spPr>
          <a:xfrm>
            <a:off x="357188" y="87313"/>
            <a:ext cx="8358187" cy="795337"/>
          </a:xfrm>
        </p:spPr>
        <p:txBody>
          <a:bodyPr/>
          <a:lstStyle/>
          <a:p>
            <a:pPr eaLnBrk="1" hangingPunct="1"/>
            <a:r>
              <a:rPr lang="en-US" altLang="zh-CN" sz="2400" dirty="0">
                <a:latin typeface="黑体" panose="02010609060101010101" pitchFamily="49" charset="-122"/>
              </a:rPr>
              <a:t>while</a:t>
            </a:r>
            <a:r>
              <a:rPr lang="zh-CN" altLang="en-US" sz="2400" dirty="0">
                <a:latin typeface="黑体" panose="02010609060101010101" pitchFamily="49" charset="-122"/>
              </a:rPr>
              <a:t>循环语句示例</a:t>
            </a:r>
            <a:r>
              <a:rPr lang="en-US" altLang="zh-CN" sz="2400" dirty="0">
                <a:latin typeface="黑体" panose="02010609060101010101" pitchFamily="49" charset="-122"/>
              </a:rPr>
              <a:t>2</a:t>
            </a:r>
            <a:endParaRPr lang="zh-CN" altLang="en-US" sz="2400" dirty="0">
              <a:latin typeface="黑体" panose="02010609060101010101" pitchFamily="49" charset="-122"/>
            </a:endParaRPr>
          </a:p>
        </p:txBody>
      </p:sp>
      <p:sp>
        <p:nvSpPr>
          <p:cNvPr id="103427" name="矩形 8"/>
          <p:cNvSpPr>
            <a:spLocks noChangeArrowheads="1"/>
          </p:cNvSpPr>
          <p:nvPr/>
        </p:nvSpPr>
        <p:spPr bwMode="auto">
          <a:xfrm>
            <a:off x="468313" y="987425"/>
            <a:ext cx="8424862" cy="40941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en-US" sz="20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输入三个整数，求它们的最小公倍数，改进解法</a:t>
            </a:r>
            <a:endParaRPr lang="en-US" altLang="zh-CN" sz="2000" b="1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改进之处：即便是枚举，没必要试的，也不要去试，这样速度才快</a:t>
            </a: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s = input().split()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x,y,z = int(s[0]),int(s[1]),int(s[2])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solidFill>
                  <a:srgbClr val="FF0000"/>
                </a:solidFill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n = m = max(x,y,z) </a:t>
            </a:r>
            <a:r>
              <a:rPr lang="en-US" altLang="zh-CN" sz="2000" b="1">
                <a:solidFill>
                  <a:srgbClr val="00B050"/>
                </a:solidFill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#</a:t>
            </a:r>
            <a:r>
              <a:rPr lang="zh-CN" altLang="en-US" sz="2000" b="1">
                <a:solidFill>
                  <a:srgbClr val="00B050"/>
                </a:solidFill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从三者里面最大的开始试</a:t>
            </a:r>
            <a:endParaRPr lang="en-US" altLang="zh-CN" sz="2000" b="1">
              <a:solidFill>
                <a:srgbClr val="00B050"/>
              </a:solidFill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while True: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if n % x == 0 and n % y == 0 and n % z == 0: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    print(n)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    break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</a:t>
            </a:r>
            <a:r>
              <a:rPr lang="en-US" altLang="zh-CN" sz="2000" b="1">
                <a:solidFill>
                  <a:srgbClr val="FF0000"/>
                </a:solidFill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n += m </a:t>
            </a:r>
            <a:r>
              <a:rPr lang="en-US" altLang="zh-CN" sz="2000" b="1">
                <a:solidFill>
                  <a:srgbClr val="00B050"/>
                </a:solidFill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#</a:t>
            </a:r>
            <a:r>
              <a:rPr lang="zh-CN" altLang="en-US" sz="2000" b="1">
                <a:solidFill>
                  <a:srgbClr val="00B050"/>
                </a:solidFill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没必要一个个试，而是每隔</a:t>
            </a:r>
            <a:r>
              <a:rPr lang="en-US" altLang="zh-CN" sz="2000" b="1">
                <a:solidFill>
                  <a:srgbClr val="00B050"/>
                </a:solidFill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m</a:t>
            </a:r>
            <a:r>
              <a:rPr lang="zh-CN" altLang="en-US" sz="2000" b="1">
                <a:solidFill>
                  <a:srgbClr val="00B050"/>
                </a:solidFill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个试一下</a:t>
            </a:r>
            <a:r>
              <a:rPr lang="en-US" altLang="zh-CN" sz="2000" b="1">
                <a:solidFill>
                  <a:srgbClr val="00B050"/>
                </a:solidFill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(</a:t>
            </a:r>
            <a:r>
              <a:rPr lang="zh-CN" altLang="en-US" sz="2000" b="1">
                <a:solidFill>
                  <a:srgbClr val="00B050"/>
                </a:solidFill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还可进一步改进</a:t>
            </a:r>
            <a:r>
              <a:rPr lang="en-US" altLang="zh-CN" sz="2000" b="1">
                <a:solidFill>
                  <a:srgbClr val="00B050"/>
                </a:solidFill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</p:txBody>
      </p:sp>
      <p:sp>
        <p:nvSpPr>
          <p:cNvPr id="103428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99CB776-7A35-484B-AFAA-8621085F7740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46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标题 1"/>
          <p:cNvSpPr>
            <a:spLocks noGrp="1"/>
          </p:cNvSpPr>
          <p:nvPr>
            <p:ph type="ctrTitle"/>
          </p:nvPr>
        </p:nvSpPr>
        <p:spPr>
          <a:xfrm>
            <a:off x="107950" y="1924050"/>
            <a:ext cx="2663825" cy="1103313"/>
          </a:xfrm>
        </p:spPr>
        <p:txBody>
          <a:bodyPr/>
          <a:lstStyle/>
          <a:p>
            <a:pPr eaLnBrk="1" hangingPunct="1"/>
            <a:r>
              <a:rPr lang="zh-CN" altLang="en-US" sz="2000" dirty="0"/>
              <a:t>异常处理</a:t>
            </a:r>
          </a:p>
        </p:txBody>
      </p:sp>
      <p:sp>
        <p:nvSpPr>
          <p:cNvPr id="113667" name="TextBox 3"/>
          <p:cNvSpPr txBox="1">
            <a:spLocks noChangeArrowheads="1"/>
          </p:cNvSpPr>
          <p:nvPr/>
        </p:nvSpPr>
        <p:spPr bwMode="auto">
          <a:xfrm>
            <a:off x="2916238" y="52388"/>
            <a:ext cx="226215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dirty="0">
                <a:latin typeface="黑体" panose="02010609060101010101" pitchFamily="49" charset="-122"/>
                <a:ea typeface="黑体" panose="02010609060101010101" pitchFamily="49" charset="-122"/>
              </a:rPr>
              <a:t>信息科学与工程学部</a:t>
            </a:r>
          </a:p>
        </p:txBody>
      </p:sp>
      <p:sp>
        <p:nvSpPr>
          <p:cNvPr id="113669" name="矩形 4"/>
          <p:cNvSpPr>
            <a:spLocks noChangeArrowheads="1"/>
          </p:cNvSpPr>
          <p:nvPr/>
        </p:nvSpPr>
        <p:spPr bwMode="auto">
          <a:xfrm>
            <a:off x="6838705" y="4664443"/>
            <a:ext cx="226215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dirty="0">
                <a:latin typeface="黑体" panose="02010609060101010101" pitchFamily="49" charset="-122"/>
                <a:ea typeface="黑体" panose="02010609060101010101" pitchFamily="49" charset="-122"/>
              </a:rPr>
              <a:t>锡林郭勒草原平顶山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5816" y="483518"/>
            <a:ext cx="6219912" cy="411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29644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pPr eaLnBrk="1" hangingPunct="1"/>
            <a:r>
              <a:rPr lang="zh-CN" altLang="en-US" sz="2400" dirty="0">
                <a:latin typeface="黑体" panose="02010609060101010101" pitchFamily="49" charset="-122"/>
              </a:rPr>
              <a:t>用</a:t>
            </a:r>
            <a:r>
              <a:rPr lang="en-US" altLang="zh-CN" sz="2400" dirty="0">
                <a:latin typeface="黑体" panose="02010609060101010101" pitchFamily="49" charset="-122"/>
              </a:rPr>
              <a:t>while</a:t>
            </a:r>
            <a:r>
              <a:rPr lang="zh-CN" altLang="en-US" sz="2400" dirty="0">
                <a:latin typeface="黑体" panose="02010609060101010101" pitchFamily="49" charset="-122"/>
              </a:rPr>
              <a:t>语句和异常处理进行输入</a:t>
            </a:r>
          </a:p>
        </p:txBody>
      </p:sp>
      <p:sp>
        <p:nvSpPr>
          <p:cNvPr id="105475" name="Rectangle 1"/>
          <p:cNvSpPr>
            <a:spLocks noChangeArrowheads="1"/>
          </p:cNvSpPr>
          <p:nvPr/>
        </p:nvSpPr>
        <p:spPr bwMode="auto">
          <a:xfrm>
            <a:off x="250825" y="842963"/>
            <a:ext cx="8569325" cy="36941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</a:t>
            </a:r>
            <a:r>
              <a:rPr lang="en-US" altLang="zh-CN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Openjudge</a:t>
            </a:r>
            <a:r>
              <a:rPr lang="zh-CN" altLang="en-US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做题时，有些题目，输入数据没有结束标志，也不告诉你有多少数据。例如：</a:t>
            </a:r>
            <a:endParaRPr lang="en-US" altLang="zh-CN" sz="1800" b="1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1800" b="1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800" b="1">
                <a:latin typeface="黑体" panose="02010609060101010101" pitchFamily="49" charset="-122"/>
                <a:ea typeface="黑体" panose="02010609060101010101" pitchFamily="49" charset="-122"/>
              </a:rPr>
              <a:t>输入若干行，每行若干整数，求所有整数的最大值</a:t>
            </a:r>
            <a:endParaRPr lang="en-US" altLang="zh-CN" sz="1800" b="1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1800" b="1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输入样例：</a:t>
            </a:r>
            <a:endParaRPr lang="en-US" altLang="zh-CN" sz="1800" b="1">
              <a:solidFill>
                <a:srgbClr val="0070C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800" b="1">
                <a:latin typeface="黑体" panose="02010609060101010101" pitchFamily="49" charset="-122"/>
                <a:ea typeface="黑体" panose="02010609060101010101" pitchFamily="49" charset="-122"/>
              </a:rPr>
              <a:t>15 23 9 3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800" b="1">
                <a:latin typeface="黑体" panose="02010609060101010101" pitchFamily="49" charset="-122"/>
                <a:ea typeface="黑体" panose="02010609060101010101" pitchFamily="49" charset="-122"/>
              </a:rPr>
              <a:t>87 6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800" b="1">
                <a:latin typeface="黑体" panose="02010609060101010101" pitchFamily="49" charset="-122"/>
                <a:ea typeface="黑体" panose="02010609060101010101" pitchFamily="49" charset="-122"/>
              </a:rPr>
              <a:t>3 4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输出样例</a:t>
            </a:r>
            <a:r>
              <a:rPr lang="en-US" altLang="zh-CN" sz="1800" b="1">
                <a:solidFill>
                  <a:srgbClr val="0070C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: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800" b="1">
                <a:latin typeface="黑体" panose="02010609060101010101" pitchFamily="49" charset="-122"/>
                <a:ea typeface="黑体" panose="02010609060101010101" pitchFamily="49" charset="-122"/>
              </a:rPr>
              <a:t>87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1800" b="1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800" b="1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如何判断输入结束，就是需要解决的问题</a:t>
            </a:r>
            <a:endParaRPr lang="en-US" altLang="zh-CN" sz="16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5476" name="灯片编号占位符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D960ABF-C558-49EF-A2E0-255B889AB3B3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48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pPr eaLnBrk="1" hangingPunct="1"/>
            <a:r>
              <a:rPr lang="zh-CN" altLang="en-US" sz="2400" dirty="0">
                <a:latin typeface="黑体" panose="02010609060101010101" pitchFamily="49" charset="-122"/>
              </a:rPr>
              <a:t>用</a:t>
            </a:r>
            <a:r>
              <a:rPr lang="en-US" altLang="zh-CN" sz="2400" dirty="0">
                <a:latin typeface="黑体" panose="02010609060101010101" pitchFamily="49" charset="-122"/>
              </a:rPr>
              <a:t>while</a:t>
            </a:r>
            <a:r>
              <a:rPr lang="zh-CN" altLang="en-US" sz="2400" dirty="0">
                <a:latin typeface="黑体" panose="02010609060101010101" pitchFamily="49" charset="-122"/>
              </a:rPr>
              <a:t>语句和异常处理进行输入</a:t>
            </a:r>
          </a:p>
        </p:txBody>
      </p:sp>
      <p:sp>
        <p:nvSpPr>
          <p:cNvPr id="107523" name="Rectangle 1"/>
          <p:cNvSpPr>
            <a:spLocks noChangeArrowheads="1"/>
          </p:cNvSpPr>
          <p:nvPr/>
        </p:nvSpPr>
        <p:spPr bwMode="auto">
          <a:xfrm>
            <a:off x="250825" y="842963"/>
            <a:ext cx="8569325" cy="40941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r>
              <a:rPr lang="zh-CN" altLang="en-US" sz="1800" b="1" dirty="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输入若干行，每行若干整数，求所有整数的最大值</a:t>
            </a:r>
            <a:endParaRPr lang="en-US" altLang="zh-CN" sz="1800" b="1" dirty="0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US" altLang="zh-CN" sz="1800" b="1" dirty="0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s = input()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zh-CN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s.split</a:t>
            </a: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maxV</a:t>
            </a: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int(</a:t>
            </a:r>
            <a:r>
              <a:rPr lang="en-US" altLang="zh-CN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[0])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try: 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异常处理</a:t>
            </a:r>
            <a:endParaRPr lang="en-US" altLang="zh-CN" sz="1600" b="1" dirty="0">
              <a:solidFill>
                <a:srgbClr val="00B05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while True: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US" altLang="zh-CN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zh-CN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s.split</a:t>
            </a: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for x in </a:t>
            </a:r>
            <a:r>
              <a:rPr lang="en-US" altLang="zh-CN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lst</a:t>
            </a: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zh-CN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maxV</a:t>
            </a: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= max(</a:t>
            </a:r>
            <a:r>
              <a:rPr lang="en-US" altLang="zh-CN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maxV,int</a:t>
            </a: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(x))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   s = input()  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输入数据已经没有了还执行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input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，会产生异常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except: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pass	</a:t>
            </a:r>
            <a:r>
              <a:rPr lang="en-US" altLang="zh-CN" sz="1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#pass</a:t>
            </a:r>
            <a:r>
              <a:rPr lang="zh-CN" altLang="en-US" sz="16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语句啥都不做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zh-CN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maxV</a:t>
            </a: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244" name="矩形 7"/>
          <p:cNvSpPr>
            <a:spLocks noChangeArrowheads="1"/>
          </p:cNvSpPr>
          <p:nvPr/>
        </p:nvSpPr>
        <p:spPr bwMode="auto">
          <a:xfrm>
            <a:off x="7740650" y="3287713"/>
            <a:ext cx="1362075" cy="1754187"/>
          </a:xfrm>
          <a:prstGeom prst="rect">
            <a:avLst/>
          </a:prstGeom>
          <a:gradFill rotWithShape="0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/>
          </a:gra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altLang="zh-CN" i="1" dirty="0">
                <a:latin typeface="Arial" charset="0"/>
              </a:rPr>
              <a:t>15</a:t>
            </a:r>
            <a:r>
              <a:rPr lang="zh-CN" altLang="zh-CN" i="1" dirty="0">
                <a:latin typeface="Arial" charset="0"/>
              </a:rPr>
              <a:t> </a:t>
            </a:r>
            <a:r>
              <a:rPr lang="en-US" altLang="zh-CN" i="1" dirty="0">
                <a:latin typeface="Arial" charset="0"/>
              </a:rPr>
              <a:t>23 6</a:t>
            </a:r>
            <a:r>
              <a:rPr lang="zh-CN" altLang="zh-CN" i="1" dirty="0">
                <a:latin typeface="Arial" charset="0"/>
              </a:rPr>
              <a:t>↙</a:t>
            </a:r>
            <a:endParaRPr lang="en-US" altLang="zh-CN" i="1" dirty="0">
              <a:latin typeface="Arial" charset="0"/>
            </a:endParaRPr>
          </a:p>
          <a:p>
            <a:pPr marL="342900" indent="-342900" eaLnBrk="1" hangingPunct="1">
              <a:buFontTx/>
              <a:buAutoNum type="arabicPlain" startAt="15"/>
              <a:defRPr/>
            </a:pPr>
            <a:r>
              <a:rPr lang="en-US" altLang="zh-CN" i="1" dirty="0">
                <a:latin typeface="Arial" charset="0"/>
              </a:rPr>
              <a:t>5 3 1</a:t>
            </a:r>
            <a:r>
              <a:rPr lang="zh-CN" altLang="zh-CN" i="1" dirty="0">
                <a:latin typeface="Arial" charset="0"/>
              </a:rPr>
              <a:t>↙</a:t>
            </a:r>
            <a:endParaRPr lang="en-US" altLang="zh-CN" i="1" dirty="0">
              <a:latin typeface="Arial" charset="0"/>
            </a:endParaRPr>
          </a:p>
          <a:p>
            <a:pPr marL="342900" indent="-342900" eaLnBrk="1" hangingPunct="1">
              <a:defRPr/>
            </a:pPr>
            <a:r>
              <a:rPr lang="en-US" altLang="zh-CN" i="1" dirty="0">
                <a:latin typeface="Arial" charset="0"/>
              </a:rPr>
              <a:t>3 4</a:t>
            </a:r>
            <a:r>
              <a:rPr lang="zh-CN" altLang="zh-CN" i="1" dirty="0">
                <a:latin typeface="Arial" charset="0"/>
              </a:rPr>
              <a:t> ↙</a:t>
            </a:r>
            <a:endParaRPr lang="en-US" altLang="zh-CN" i="1" dirty="0">
              <a:latin typeface="Arial" charset="0"/>
            </a:endParaRPr>
          </a:p>
          <a:p>
            <a:pPr marL="342900" indent="-342900" eaLnBrk="1" hangingPunct="1">
              <a:defRPr/>
            </a:pPr>
            <a:r>
              <a:rPr lang="en-US" altLang="zh-CN" i="1" dirty="0" err="1">
                <a:latin typeface="Arial" charset="0"/>
              </a:rPr>
              <a:t>Ctrl+Z</a:t>
            </a:r>
            <a:r>
              <a:rPr lang="zh-CN" altLang="zh-CN" i="1" dirty="0">
                <a:latin typeface="Arial" charset="0"/>
              </a:rPr>
              <a:t> ↙</a:t>
            </a:r>
            <a:endParaRPr lang="en-US" altLang="zh-CN" i="1" dirty="0">
              <a:latin typeface="Arial" charset="0"/>
            </a:endParaRPr>
          </a:p>
          <a:p>
            <a:pPr marL="342900" indent="-342900" eaLnBrk="1" hangingPunct="1">
              <a:defRPr/>
            </a:pPr>
            <a:endParaRPr lang="en-US" altLang="zh-CN" i="1" dirty="0">
              <a:latin typeface="Arial" charset="0"/>
            </a:endParaRPr>
          </a:p>
          <a:p>
            <a:pPr marL="342900" indent="-342900" eaLnBrk="1" hangingPunct="1">
              <a:defRPr/>
            </a:pPr>
            <a:r>
              <a:rPr lang="en-US" altLang="zh-CN" i="1" dirty="0">
                <a:latin typeface="Arial" charset="0"/>
              </a:rPr>
              <a:t>23</a:t>
            </a:r>
          </a:p>
        </p:txBody>
      </p:sp>
      <p:sp>
        <p:nvSpPr>
          <p:cNvPr id="107525" name="灯片编号占位符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DE35ADC-E374-4007-928E-CC63AFE7F42B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49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标题 1"/>
          <p:cNvSpPr>
            <a:spLocks noGrp="1"/>
          </p:cNvSpPr>
          <p:nvPr>
            <p:ph type="title"/>
          </p:nvPr>
        </p:nvSpPr>
        <p:spPr>
          <a:xfrm>
            <a:off x="357188" y="87313"/>
            <a:ext cx="8358187" cy="795337"/>
          </a:xfrm>
        </p:spPr>
        <p:txBody>
          <a:bodyPr/>
          <a:lstStyle/>
          <a:p>
            <a:pPr eaLnBrk="1" hangingPunct="1"/>
            <a:r>
              <a:rPr lang="en-US" altLang="zh-CN" sz="2800" dirty="0"/>
              <a:t>for</a:t>
            </a:r>
            <a:r>
              <a:rPr lang="zh-CN" altLang="en-US" sz="2800" dirty="0"/>
              <a:t>循环语句</a:t>
            </a:r>
          </a:p>
        </p:txBody>
      </p:sp>
      <p:sp>
        <p:nvSpPr>
          <p:cNvPr id="13315" name="矩形 8"/>
          <p:cNvSpPr>
            <a:spLocks noChangeArrowheads="1"/>
          </p:cNvSpPr>
          <p:nvPr/>
        </p:nvSpPr>
        <p:spPr bwMode="auto">
          <a:xfrm>
            <a:off x="395288" y="742950"/>
            <a:ext cx="8748712" cy="3540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Wingdings" panose="05000000000000000000" pitchFamily="2" charset="2"/>
              <a:buChar char="Ø"/>
            </a:pPr>
            <a:endParaRPr lang="en-US" altLang="zh-CN" sz="2400" dirty="0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dirty="0">
              <a:solidFill>
                <a:srgbClr val="7030A0"/>
              </a:solidFill>
              <a:latin typeface="Arial" panose="020B0604020202020204" pitchFamily="34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Courier New" panose="02070309020205020404" pitchFamily="49" charset="0"/>
              </a:rPr>
              <a:t>for &lt;variable&gt; in &lt;sequence&gt;: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Courier New" panose="02070309020205020404" pitchFamily="49" charset="0"/>
              </a:rPr>
              <a:t>    &lt;statements 1&gt;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Courier New" panose="02070309020205020404" pitchFamily="49" charset="0"/>
              </a:rPr>
              <a:t>else: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Courier New" panose="02070309020205020404" pitchFamily="49" charset="0"/>
              </a:rPr>
              <a:t>    &lt;statements 2&gt;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dirty="0">
              <a:solidFill>
                <a:srgbClr val="7030A0"/>
              </a:solidFill>
              <a:latin typeface="Arial" panose="020B0604020202020204" pitchFamily="34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Courier New" panose="02070309020205020404" pitchFamily="49" charset="0"/>
              </a:rPr>
              <a:t>依次对 </a:t>
            </a: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Courier New" panose="02070309020205020404" pitchFamily="49" charset="0"/>
              </a:rPr>
              <a:t>sequence</a:t>
            </a: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Courier New" panose="02070309020205020404" pitchFamily="49" charset="0"/>
              </a:rPr>
              <a:t>中的每个值</a:t>
            </a: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Courier New" panose="02070309020205020404" pitchFamily="49" charset="0"/>
              </a:rPr>
              <a:t>,</a:t>
            </a: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Courier New" panose="02070309020205020404" pitchFamily="49" charset="0"/>
              </a:rPr>
              <a:t>执行 </a:t>
            </a: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Courier New" panose="02070309020205020404" pitchFamily="49" charset="0"/>
              </a:rPr>
              <a:t> &lt;statements 1&gt;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Courier New" panose="02070309020205020404" pitchFamily="49" charset="0"/>
              </a:rPr>
              <a:t>然后再执行 </a:t>
            </a: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Courier New" panose="02070309020205020404" pitchFamily="49" charset="0"/>
              </a:rPr>
              <a:t> &lt;statements 2&gt;</a:t>
            </a: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Courier New" panose="02070309020205020404" pitchFamily="49" charset="0"/>
              </a:rPr>
              <a:t>。</a:t>
            </a:r>
            <a:r>
              <a:rPr lang="zh-CN" altLang="en-US" sz="2000" dirty="0">
                <a:highlight>
                  <a:srgbClr val="FFFF00"/>
                </a:highlight>
                <a:latin typeface="Arial" panose="020B0604020202020204" pitchFamily="34" charset="0"/>
                <a:ea typeface="黑体" panose="02010609060101010101" pitchFamily="49" charset="-122"/>
                <a:cs typeface="Courier New" panose="02070309020205020404" pitchFamily="49" charset="0"/>
              </a:rPr>
              <a:t>通常不需要 </a:t>
            </a:r>
            <a:r>
              <a:rPr lang="en-US" altLang="zh-CN" sz="2000" dirty="0">
                <a:highlight>
                  <a:srgbClr val="FFFF00"/>
                </a:highlight>
                <a:latin typeface="Arial" panose="020B0604020202020204" pitchFamily="34" charset="0"/>
                <a:ea typeface="黑体" panose="02010609060101010101" pitchFamily="49" charset="-122"/>
                <a:cs typeface="Courier New" panose="02070309020205020404" pitchFamily="49" charset="0"/>
              </a:rPr>
              <a:t>else </a:t>
            </a:r>
            <a:r>
              <a:rPr lang="zh-CN" altLang="en-US" sz="2000" dirty="0">
                <a:highlight>
                  <a:srgbClr val="FFFF00"/>
                </a:highlight>
                <a:latin typeface="Arial" panose="020B0604020202020204" pitchFamily="34" charset="0"/>
                <a:ea typeface="黑体" panose="02010609060101010101" pitchFamily="49" charset="-122"/>
                <a:cs typeface="Courier New" panose="02070309020205020404" pitchFamily="49" charset="0"/>
              </a:rPr>
              <a:t>部分</a:t>
            </a:r>
            <a:endParaRPr lang="en-US" altLang="zh-CN" sz="2000" dirty="0">
              <a:highlight>
                <a:srgbClr val="FFFF00"/>
              </a:highlight>
              <a:latin typeface="Arial" panose="020B0604020202020204" pitchFamily="34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dirty="0">
              <a:latin typeface="Arial" panose="020B0604020202020204" pitchFamily="34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Courier New" panose="02070309020205020404" pitchFamily="49" charset="0"/>
              </a:rPr>
              <a:t>sequence</a:t>
            </a: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Courier New" panose="02070309020205020404" pitchFamily="49" charset="0"/>
              </a:rPr>
              <a:t> 可以是</a:t>
            </a:r>
            <a:r>
              <a:rPr lang="en-US" altLang="zh-CN" sz="2000" dirty="0">
                <a:latin typeface="Arial" panose="020B0604020202020204" pitchFamily="34" charset="0"/>
                <a:ea typeface="黑体" panose="02010609060101010101" pitchFamily="49" charset="-122"/>
                <a:cs typeface="Courier New" panose="02070309020205020404" pitchFamily="49" charset="0"/>
              </a:rPr>
              <a:t>range(..)</a:t>
            </a:r>
            <a:r>
              <a:rPr lang="zh-CN" altLang="en-US" sz="2000" dirty="0">
                <a:latin typeface="Arial" panose="020B0604020202020204" pitchFamily="34" charset="0"/>
                <a:ea typeface="黑体" panose="02010609060101010101" pitchFamily="49" charset="-122"/>
                <a:cs typeface="Courier New" panose="02070309020205020404" pitchFamily="49" charset="0"/>
              </a:rPr>
              <a:t>，也可以是字符串、列表、元组、字典、集合</a:t>
            </a:r>
            <a:endParaRPr lang="en-US" altLang="zh-CN" sz="2000" dirty="0">
              <a:latin typeface="Arial" panose="020B0604020202020204" pitchFamily="34" charset="0"/>
              <a:ea typeface="黑体" panose="02010609060101010101" pitchFamily="49" charset="-122"/>
              <a:cs typeface="Courier New" panose="02070309020205020404" pitchFamily="49" charset="0"/>
            </a:endParaRPr>
          </a:p>
        </p:txBody>
      </p:sp>
      <p:sp>
        <p:nvSpPr>
          <p:cNvPr id="13316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D47DE02-54B2-46D3-8128-263A1DC46493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570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pPr eaLnBrk="1" hangingPunct="1"/>
            <a:r>
              <a:rPr lang="zh-CN" altLang="en-US" sz="2400" dirty="0">
                <a:latin typeface="黑体" panose="02010609060101010101" pitchFamily="49" charset="-122"/>
              </a:rPr>
              <a:t>异常处理</a:t>
            </a:r>
          </a:p>
        </p:txBody>
      </p:sp>
      <p:sp>
        <p:nvSpPr>
          <p:cNvPr id="105475" name="Rectangle 1"/>
          <p:cNvSpPr>
            <a:spLocks noChangeArrowheads="1"/>
          </p:cNvSpPr>
          <p:nvPr/>
        </p:nvSpPr>
        <p:spPr bwMode="auto">
          <a:xfrm>
            <a:off x="250825" y="676275"/>
            <a:ext cx="8713788" cy="4892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try: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&lt;</a:t>
            </a:r>
            <a:r>
              <a:rPr lang="zh-CN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语句组</a:t>
            </a: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1&gt;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except: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&lt;</a:t>
            </a:r>
            <a:r>
              <a:rPr lang="zh-CN" altLang="en-US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语句组</a:t>
            </a: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2&gt;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zh-CN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zh-CN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zh-CN" altLang="en-US" sz="1800" dirty="0">
                <a:latin typeface="+mj-ea"/>
                <a:ea typeface="+mj-ea"/>
                <a:cs typeface="Courier New" panose="02070309020205020404" pitchFamily="49" charset="0"/>
              </a:rPr>
              <a:t>如果在</a:t>
            </a:r>
            <a:r>
              <a:rPr lang="en-US" altLang="zh-CN" sz="1800" dirty="0">
                <a:latin typeface="+mj-ea"/>
                <a:ea typeface="+mj-ea"/>
                <a:cs typeface="Courier New" panose="02070309020205020404" pitchFamily="49" charset="0"/>
              </a:rPr>
              <a:t>&lt;</a:t>
            </a:r>
            <a:r>
              <a:rPr lang="zh-CN" altLang="en-US" sz="1800" dirty="0">
                <a:latin typeface="+mj-ea"/>
                <a:ea typeface="+mj-ea"/>
                <a:cs typeface="Courier New" panose="02070309020205020404" pitchFamily="49" charset="0"/>
              </a:rPr>
              <a:t>语句组</a:t>
            </a:r>
            <a:r>
              <a:rPr lang="en-US" altLang="zh-CN" sz="1800" dirty="0">
                <a:latin typeface="+mj-ea"/>
                <a:ea typeface="+mj-ea"/>
                <a:cs typeface="Courier New" panose="02070309020205020404" pitchFamily="49" charset="0"/>
              </a:rPr>
              <a:t>1&gt;</a:t>
            </a:r>
            <a:r>
              <a:rPr lang="zh-CN" altLang="en-US" sz="1800" dirty="0">
                <a:latin typeface="+mj-ea"/>
                <a:ea typeface="+mj-ea"/>
                <a:cs typeface="Courier New" panose="02070309020205020404" pitchFamily="49" charset="0"/>
              </a:rPr>
              <a:t>执行过程中出现了异常</a:t>
            </a:r>
            <a:r>
              <a:rPr lang="en-US" altLang="zh-CN" sz="1800" dirty="0">
                <a:latin typeface="+mj-ea"/>
                <a:ea typeface="+mj-ea"/>
                <a:cs typeface="Courier New" panose="02070309020205020404" pitchFamily="49" charset="0"/>
              </a:rPr>
              <a:t>(runtime error)</a:t>
            </a:r>
            <a:r>
              <a:rPr lang="zh-CN" altLang="en-US" sz="1800" dirty="0">
                <a:latin typeface="+mj-ea"/>
                <a:ea typeface="+mj-ea"/>
                <a:cs typeface="Courier New" panose="02070309020205020404" pitchFamily="49" charset="0"/>
              </a:rPr>
              <a:t>，程序立即从语句组</a:t>
            </a:r>
            <a:r>
              <a:rPr lang="en-US" altLang="zh-CN" sz="1800" dirty="0">
                <a:latin typeface="+mj-ea"/>
                <a:ea typeface="+mj-ea"/>
                <a:cs typeface="Courier New" panose="02070309020205020404" pitchFamily="49" charset="0"/>
              </a:rPr>
              <a:t>1</a:t>
            </a:r>
            <a:r>
              <a:rPr lang="zh-CN" altLang="en-US" sz="1800" dirty="0">
                <a:latin typeface="+mj-ea"/>
                <a:ea typeface="+mj-ea"/>
                <a:cs typeface="Courier New" panose="02070309020205020404" pitchFamily="49" charset="0"/>
              </a:rPr>
              <a:t>中跳出，去执行</a:t>
            </a:r>
            <a:r>
              <a:rPr lang="en-US" altLang="zh-CN" sz="1800" dirty="0">
                <a:latin typeface="+mj-ea"/>
                <a:ea typeface="+mj-ea"/>
                <a:cs typeface="Courier New" panose="02070309020205020404" pitchFamily="49" charset="0"/>
              </a:rPr>
              <a:t>&lt;</a:t>
            </a:r>
            <a:r>
              <a:rPr lang="zh-CN" altLang="en-US" sz="1800" dirty="0">
                <a:latin typeface="+mj-ea"/>
                <a:ea typeface="+mj-ea"/>
                <a:cs typeface="Courier New" panose="02070309020205020404" pitchFamily="49" charset="0"/>
              </a:rPr>
              <a:t>语句组</a:t>
            </a:r>
            <a:r>
              <a:rPr lang="en-US" altLang="zh-CN" sz="1800" dirty="0">
                <a:latin typeface="+mj-ea"/>
                <a:ea typeface="+mj-ea"/>
                <a:cs typeface="Courier New" panose="02070309020205020404" pitchFamily="49" charset="0"/>
              </a:rPr>
              <a:t>2&gt;</a:t>
            </a:r>
            <a:r>
              <a:rPr lang="zh-CN" altLang="en-US" sz="1800" dirty="0">
                <a:latin typeface="+mj-ea"/>
                <a:ea typeface="+mj-ea"/>
                <a:cs typeface="Courier New" panose="02070309020205020404" pitchFamily="49" charset="0"/>
              </a:rPr>
              <a:t>，然后再继续往下执行。如果</a:t>
            </a:r>
            <a:r>
              <a:rPr lang="en-US" altLang="zh-CN" sz="1800" dirty="0">
                <a:latin typeface="+mj-ea"/>
                <a:ea typeface="+mj-ea"/>
                <a:cs typeface="Courier New" panose="02070309020205020404" pitchFamily="49" charset="0"/>
              </a:rPr>
              <a:t>&lt;</a:t>
            </a:r>
            <a:r>
              <a:rPr lang="zh-CN" altLang="en-US" sz="1800" dirty="0">
                <a:latin typeface="+mj-ea"/>
                <a:ea typeface="+mj-ea"/>
                <a:cs typeface="Courier New" panose="02070309020205020404" pitchFamily="49" charset="0"/>
              </a:rPr>
              <a:t>语句组</a:t>
            </a:r>
            <a:r>
              <a:rPr lang="en-US" altLang="zh-CN" sz="1800" dirty="0">
                <a:latin typeface="+mj-ea"/>
                <a:ea typeface="+mj-ea"/>
                <a:cs typeface="Courier New" panose="02070309020205020404" pitchFamily="49" charset="0"/>
              </a:rPr>
              <a:t>1&gt;</a:t>
            </a:r>
            <a:r>
              <a:rPr lang="zh-CN" altLang="en-US" sz="1800" dirty="0">
                <a:latin typeface="+mj-ea"/>
                <a:ea typeface="+mj-ea"/>
                <a:cs typeface="Courier New" panose="02070309020205020404" pitchFamily="49" charset="0"/>
              </a:rPr>
              <a:t>执行正常完，则程序继续往下执行</a:t>
            </a:r>
            <a:r>
              <a:rPr lang="en-US" altLang="zh-CN" sz="1800" dirty="0">
                <a:latin typeface="+mj-ea"/>
                <a:ea typeface="+mj-ea"/>
                <a:cs typeface="Courier New" panose="02070309020205020404" pitchFamily="49" charset="0"/>
              </a:rPr>
              <a:t>,</a:t>
            </a:r>
            <a:r>
              <a:rPr lang="zh-CN" altLang="en-US" sz="1800" dirty="0">
                <a:latin typeface="+mj-ea"/>
                <a:ea typeface="+mj-ea"/>
                <a:cs typeface="Courier New" panose="02070309020205020404" pitchFamily="49" charset="0"/>
              </a:rPr>
              <a:t>不会执行</a:t>
            </a:r>
            <a:r>
              <a:rPr lang="en-US" altLang="zh-CN" sz="1800" dirty="0">
                <a:latin typeface="+mj-ea"/>
                <a:ea typeface="+mj-ea"/>
                <a:cs typeface="Courier New" panose="02070309020205020404" pitchFamily="49" charset="0"/>
              </a:rPr>
              <a:t>&lt;</a:t>
            </a:r>
            <a:r>
              <a:rPr lang="zh-CN" altLang="en-US" sz="1800" dirty="0">
                <a:latin typeface="+mj-ea"/>
                <a:ea typeface="+mj-ea"/>
                <a:cs typeface="Courier New" panose="02070309020205020404" pitchFamily="49" charset="0"/>
              </a:rPr>
              <a:t>语句组</a:t>
            </a:r>
            <a:r>
              <a:rPr lang="en-US" altLang="zh-CN" sz="1800" dirty="0">
                <a:latin typeface="+mj-ea"/>
                <a:ea typeface="+mj-ea"/>
                <a:cs typeface="Courier New" panose="02070309020205020404" pitchFamily="49" charset="0"/>
              </a:rPr>
              <a:t>2&gt;</a:t>
            </a: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zh-CN" sz="1800" dirty="0">
              <a:latin typeface="+mj-ea"/>
              <a:ea typeface="+mj-ea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r>
              <a:rPr lang="zh-CN" altLang="en-US" sz="1800" dirty="0">
                <a:latin typeface="+mj-ea"/>
                <a:ea typeface="+mj-ea"/>
                <a:cs typeface="Courier New" panose="02070309020205020404" pitchFamily="49" charset="0"/>
              </a:rPr>
              <a:t>常见的异常有：</a:t>
            </a:r>
            <a:endParaRPr lang="en-US" altLang="zh-CN" sz="1800" dirty="0">
              <a:latin typeface="+mj-ea"/>
              <a:ea typeface="+mj-ea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zh-CN" sz="1800" dirty="0">
              <a:latin typeface="+mj-ea"/>
              <a:ea typeface="+mj-ea"/>
              <a:cs typeface="Courier New" panose="02070309020205020404" pitchFamily="49" charset="0"/>
            </a:endParaRPr>
          </a:p>
          <a:p>
            <a:pPr marL="342900" indent="-342900" eaLnBrk="1" hangingPunct="1">
              <a:spcBef>
                <a:spcPct val="0"/>
              </a:spcBef>
              <a:buFontTx/>
              <a:buAutoNum type="arabicParenR"/>
              <a:defRPr/>
            </a:pPr>
            <a:r>
              <a:rPr lang="zh-CN" altLang="en-US" sz="1800" dirty="0">
                <a:latin typeface="+mj-ea"/>
                <a:ea typeface="+mj-ea"/>
                <a:cs typeface="Courier New" panose="02070309020205020404" pitchFamily="49" charset="0"/>
              </a:rPr>
              <a:t>不合适的转换，例如 </a:t>
            </a:r>
            <a:r>
              <a:rPr lang="en-US" altLang="zh-CN" sz="1800" dirty="0" err="1">
                <a:latin typeface="+mj-ea"/>
                <a:ea typeface="+mj-ea"/>
                <a:cs typeface="Courier New" panose="02070309020205020404" pitchFamily="49" charset="0"/>
              </a:rPr>
              <a:t>int</a:t>
            </a:r>
            <a:r>
              <a:rPr lang="en-US" altLang="zh-CN" sz="1800" dirty="0">
                <a:latin typeface="+mj-ea"/>
                <a:ea typeface="+mj-ea"/>
                <a:cs typeface="Courier New" panose="02070309020205020404" pitchFamily="49" charset="0"/>
              </a:rPr>
              <a:t>("</a:t>
            </a:r>
            <a:r>
              <a:rPr lang="en-US" altLang="zh-CN" sz="1800" dirty="0" err="1">
                <a:latin typeface="+mj-ea"/>
                <a:ea typeface="+mj-ea"/>
                <a:cs typeface="Courier New" panose="02070309020205020404" pitchFamily="49" charset="0"/>
              </a:rPr>
              <a:t>abc</a:t>
            </a:r>
            <a:r>
              <a:rPr lang="en-US" altLang="zh-CN" sz="1800" dirty="0">
                <a:latin typeface="+mj-ea"/>
                <a:ea typeface="+mj-ea"/>
                <a:cs typeface="Courier New" panose="02070309020205020404" pitchFamily="49" charset="0"/>
              </a:rPr>
              <a:t>") </a:t>
            </a:r>
            <a:r>
              <a:rPr lang="en-US" altLang="zh-CN" sz="1800" dirty="0" err="1">
                <a:latin typeface="+mj-ea"/>
                <a:ea typeface="+mj-ea"/>
                <a:cs typeface="Courier New" panose="02070309020205020404" pitchFamily="49" charset="0"/>
              </a:rPr>
              <a:t>int</a:t>
            </a:r>
            <a:r>
              <a:rPr lang="en-US" altLang="zh-CN" sz="1800" dirty="0">
                <a:latin typeface="+mj-ea"/>
                <a:ea typeface="+mj-ea"/>
                <a:cs typeface="Courier New" panose="02070309020205020404" pitchFamily="49" charset="0"/>
              </a:rPr>
              <a:t>("23.34")  float("</a:t>
            </a:r>
            <a:r>
              <a:rPr lang="en-US" altLang="zh-CN" sz="1800" dirty="0" err="1">
                <a:latin typeface="+mj-ea"/>
                <a:ea typeface="+mj-ea"/>
                <a:cs typeface="Courier New" panose="02070309020205020404" pitchFamily="49" charset="0"/>
              </a:rPr>
              <a:t>abc</a:t>
            </a:r>
            <a:r>
              <a:rPr lang="en-US" altLang="zh-CN" sz="1800" dirty="0">
                <a:latin typeface="+mj-ea"/>
                <a:ea typeface="+mj-ea"/>
                <a:cs typeface="Courier New" panose="02070309020205020404" pitchFamily="49" charset="0"/>
              </a:rPr>
              <a:t>")</a:t>
            </a:r>
          </a:p>
          <a:p>
            <a:pPr marL="342900" indent="-342900" eaLnBrk="1" hangingPunct="1">
              <a:spcBef>
                <a:spcPct val="0"/>
              </a:spcBef>
              <a:buFontTx/>
              <a:buAutoNum type="arabicParenR"/>
              <a:defRPr/>
            </a:pPr>
            <a:r>
              <a:rPr lang="zh-CN" altLang="en-US" sz="1800" dirty="0">
                <a:latin typeface="+mj-ea"/>
                <a:ea typeface="+mj-ea"/>
                <a:cs typeface="Courier New" panose="02070309020205020404" pitchFamily="49" charset="0"/>
              </a:rPr>
              <a:t>输入已经结束（已经没有输入数据了）后，还执行</a:t>
            </a:r>
            <a:r>
              <a:rPr lang="en-US" altLang="zh-CN" sz="1800" dirty="0">
                <a:latin typeface="+mj-ea"/>
                <a:ea typeface="+mj-ea"/>
                <a:cs typeface="Courier New" panose="02070309020205020404" pitchFamily="49" charset="0"/>
              </a:rPr>
              <a:t>input() </a:t>
            </a:r>
            <a:r>
              <a:rPr lang="zh-CN" altLang="en-US" sz="1800" dirty="0">
                <a:latin typeface="+mj-ea"/>
                <a:ea typeface="+mj-ea"/>
                <a:cs typeface="Courier New" panose="02070309020205020404" pitchFamily="49" charset="0"/>
              </a:rPr>
              <a:t>在</a:t>
            </a:r>
            <a:r>
              <a:rPr lang="en-US" altLang="zh-CN" sz="1800" dirty="0" err="1">
                <a:latin typeface="+mj-ea"/>
                <a:ea typeface="+mj-ea"/>
                <a:cs typeface="Courier New" panose="02070309020205020404" pitchFamily="49" charset="0"/>
              </a:rPr>
              <a:t>openjudge</a:t>
            </a:r>
            <a:r>
              <a:rPr lang="zh-CN" altLang="en-US" sz="1800" dirty="0">
                <a:latin typeface="+mj-ea"/>
                <a:ea typeface="+mj-ea"/>
                <a:cs typeface="Courier New" panose="02070309020205020404" pitchFamily="49" charset="0"/>
              </a:rPr>
              <a:t>做题常见</a:t>
            </a:r>
            <a:endParaRPr lang="en-US" altLang="zh-CN" sz="1800" dirty="0">
              <a:latin typeface="+mj-ea"/>
              <a:ea typeface="+mj-ea"/>
              <a:cs typeface="Courier New" panose="02070309020205020404" pitchFamily="49" charset="0"/>
            </a:endParaRPr>
          </a:p>
          <a:p>
            <a:pPr marL="342900" indent="-342900" eaLnBrk="1" hangingPunct="1">
              <a:spcBef>
                <a:spcPct val="0"/>
              </a:spcBef>
              <a:buFontTx/>
              <a:buAutoNum type="arabicParenR"/>
              <a:defRPr/>
            </a:pPr>
            <a:r>
              <a:rPr lang="zh-CN" altLang="en-US" sz="1800" dirty="0">
                <a:latin typeface="+mj-ea"/>
                <a:ea typeface="+mj-ea"/>
                <a:cs typeface="Courier New" panose="02070309020205020404" pitchFamily="49" charset="0"/>
              </a:rPr>
              <a:t>除法除数为</a:t>
            </a:r>
            <a:r>
              <a:rPr lang="en-US" altLang="zh-CN" sz="1800" dirty="0">
                <a:latin typeface="+mj-ea"/>
                <a:ea typeface="+mj-ea"/>
                <a:cs typeface="Courier New" panose="02070309020205020404" pitchFamily="49" charset="0"/>
              </a:rPr>
              <a:t>0</a:t>
            </a:r>
          </a:p>
          <a:p>
            <a:pPr marL="342900" indent="-342900" eaLnBrk="1" hangingPunct="1">
              <a:spcBef>
                <a:spcPct val="0"/>
              </a:spcBef>
              <a:buFontTx/>
              <a:buAutoNum type="arabicParenR"/>
              <a:defRPr/>
            </a:pPr>
            <a:r>
              <a:rPr lang="zh-CN" altLang="en-US" sz="1800" dirty="0">
                <a:latin typeface="+mj-ea"/>
                <a:ea typeface="+mj-ea"/>
                <a:cs typeface="Courier New" panose="02070309020205020404" pitchFamily="49" charset="0"/>
              </a:rPr>
              <a:t>整数和字符串相加  </a:t>
            </a:r>
            <a:r>
              <a:rPr lang="en-US" altLang="zh-CN" sz="1800" dirty="0">
                <a:latin typeface="+mj-ea"/>
                <a:ea typeface="+mj-ea"/>
                <a:cs typeface="Courier New" panose="02070309020205020404" pitchFamily="49" charset="0"/>
              </a:rPr>
              <a:t>5)</a:t>
            </a:r>
            <a:r>
              <a:rPr lang="zh-CN" altLang="en-US" sz="1800" dirty="0">
                <a:latin typeface="+mj-ea"/>
                <a:ea typeface="+mj-ea"/>
                <a:cs typeface="Courier New" panose="02070309020205020404" pitchFamily="49" charset="0"/>
              </a:rPr>
              <a:t>列表下标越界（比如</a:t>
            </a:r>
            <a:r>
              <a:rPr lang="en-US" altLang="zh-CN" sz="1800" dirty="0">
                <a:latin typeface="+mj-ea"/>
                <a:ea typeface="+mj-ea"/>
                <a:cs typeface="Courier New" panose="02070309020205020404" pitchFamily="49" charset="0"/>
              </a:rPr>
              <a:t>3</a:t>
            </a:r>
            <a:r>
              <a:rPr lang="zh-CN" altLang="en-US" sz="1800" dirty="0">
                <a:latin typeface="+mj-ea"/>
                <a:ea typeface="+mj-ea"/>
                <a:cs typeface="Courier New" panose="02070309020205020404" pitchFamily="49" charset="0"/>
              </a:rPr>
              <a:t>个元素的列表用到了下标</a:t>
            </a:r>
            <a:r>
              <a:rPr lang="en-US" altLang="zh-CN" sz="1800" dirty="0">
                <a:latin typeface="+mj-ea"/>
                <a:ea typeface="+mj-ea"/>
                <a:cs typeface="Courier New" panose="02070309020205020404" pitchFamily="49" charset="0"/>
              </a:rPr>
              <a:t>4)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  <a:defRPr/>
            </a:pPr>
            <a:endParaRPr lang="en-US" altLang="zh-CN" sz="1800" dirty="0">
              <a:latin typeface="+mj-ea"/>
              <a:ea typeface="+mj-ea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  <a:defRPr/>
            </a:pPr>
            <a:endParaRPr lang="en-US" altLang="zh-CN" sz="1800" dirty="0">
              <a:latin typeface="+mj-ea"/>
              <a:ea typeface="+mj-ea"/>
              <a:cs typeface="Courier New" panose="02070309020205020404" pitchFamily="49" charset="0"/>
            </a:endParaRPr>
          </a:p>
        </p:txBody>
      </p:sp>
      <p:sp>
        <p:nvSpPr>
          <p:cNvPr id="109572" name="灯片编号占位符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DA3B531-B4E5-4154-9DE9-B3004ED193B9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50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618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pPr eaLnBrk="1" hangingPunct="1"/>
            <a:r>
              <a:rPr lang="zh-CN" altLang="en-US" sz="2400" dirty="0">
                <a:latin typeface="黑体" panose="02010609060101010101" pitchFamily="49" charset="-122"/>
              </a:rPr>
              <a:t>异常处理</a:t>
            </a:r>
          </a:p>
        </p:txBody>
      </p:sp>
      <p:sp>
        <p:nvSpPr>
          <p:cNvPr id="111619" name="Rectangle 1"/>
          <p:cNvSpPr>
            <a:spLocks noChangeArrowheads="1"/>
          </p:cNvSpPr>
          <p:nvPr/>
        </p:nvSpPr>
        <p:spPr bwMode="auto">
          <a:xfrm>
            <a:off x="250825" y="700088"/>
            <a:ext cx="8569325" cy="3046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try: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    n = int(input())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    print("hello")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    a = 100/n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    print(a)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except: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    print("error")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>
                <a:latin typeface="Courier New" panose="02070309020205020404" pitchFamily="49" charset="0"/>
                <a:cs typeface="Courier New" panose="02070309020205020404" pitchFamily="49" charset="0"/>
              </a:rPr>
              <a:t>print("end")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6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600" b="1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600" b="1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1620" name="灯片编号占位符 4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845A4EA-F599-4B47-B564-EFAEDA61162E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51</a:t>
            </a:fld>
            <a:endParaRPr lang="zh-CN" altLang="en-US" sz="1200">
              <a:solidFill>
                <a:srgbClr val="898989"/>
              </a:solidFill>
            </a:endParaRPr>
          </a:p>
        </p:txBody>
      </p:sp>
      <p:sp>
        <p:nvSpPr>
          <p:cNvPr id="111621" name="矩形 7"/>
          <p:cNvSpPr>
            <a:spLocks noChangeArrowheads="1"/>
          </p:cNvSpPr>
          <p:nvPr/>
        </p:nvSpPr>
        <p:spPr bwMode="auto">
          <a:xfrm>
            <a:off x="323850" y="3259138"/>
            <a:ext cx="1362075" cy="1476375"/>
          </a:xfrm>
          <a:prstGeom prst="rect">
            <a:avLst/>
          </a:prstGeom>
          <a:gradFill rotWithShape="0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/>
          </a:gra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i="1">
                <a:latin typeface="Arial" panose="020B0604020202020204" pitchFamily="34" charset="0"/>
              </a:rPr>
              <a:t>5</a:t>
            </a:r>
            <a:r>
              <a:rPr lang="zh-CN" altLang="zh-CN" sz="1800" i="1">
                <a:latin typeface="Arial" panose="020B0604020202020204" pitchFamily="34" charset="0"/>
              </a:rPr>
              <a:t>↙</a:t>
            </a:r>
            <a:endParaRPr lang="en-US" altLang="zh-CN" sz="1800" i="1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i="1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i="1">
                <a:latin typeface="Arial" panose="020B0604020202020204" pitchFamily="34" charset="0"/>
              </a:rPr>
              <a:t>hello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i="1">
                <a:latin typeface="Arial" panose="020B0604020202020204" pitchFamily="34" charset="0"/>
              </a:rPr>
              <a:t>20.0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i="1">
                <a:latin typeface="Arial" panose="020B0604020202020204" pitchFamily="34" charset="0"/>
              </a:rPr>
              <a:t>end</a:t>
            </a:r>
          </a:p>
        </p:txBody>
      </p:sp>
      <p:sp>
        <p:nvSpPr>
          <p:cNvPr id="111622" name="矩形 7"/>
          <p:cNvSpPr>
            <a:spLocks noChangeArrowheads="1"/>
          </p:cNvSpPr>
          <p:nvPr/>
        </p:nvSpPr>
        <p:spPr bwMode="auto">
          <a:xfrm>
            <a:off x="2124075" y="3259138"/>
            <a:ext cx="1362075" cy="1476375"/>
          </a:xfrm>
          <a:prstGeom prst="rect">
            <a:avLst/>
          </a:prstGeom>
          <a:gradFill rotWithShape="0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/>
          </a:gra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i="1">
                <a:latin typeface="Arial" panose="020B0604020202020204" pitchFamily="34" charset="0"/>
              </a:rPr>
              <a:t>0</a:t>
            </a:r>
            <a:r>
              <a:rPr lang="zh-CN" altLang="zh-CN" sz="1800" i="1">
                <a:latin typeface="Arial" panose="020B0604020202020204" pitchFamily="34" charset="0"/>
              </a:rPr>
              <a:t>↙</a:t>
            </a:r>
            <a:endParaRPr lang="en-US" altLang="zh-CN" sz="1800" i="1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i="1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i="1">
                <a:latin typeface="Arial" panose="020B0604020202020204" pitchFamily="34" charset="0"/>
              </a:rPr>
              <a:t>hello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i="1">
                <a:latin typeface="Arial" panose="020B0604020202020204" pitchFamily="34" charset="0"/>
              </a:rPr>
              <a:t>error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i="1">
                <a:latin typeface="Arial" panose="020B0604020202020204" pitchFamily="34" charset="0"/>
              </a:rPr>
              <a:t>end</a:t>
            </a:r>
          </a:p>
        </p:txBody>
      </p:sp>
      <p:sp>
        <p:nvSpPr>
          <p:cNvPr id="111623" name="矩形 7"/>
          <p:cNvSpPr>
            <a:spLocks noChangeArrowheads="1"/>
          </p:cNvSpPr>
          <p:nvPr/>
        </p:nvSpPr>
        <p:spPr bwMode="auto">
          <a:xfrm>
            <a:off x="3887788" y="3259138"/>
            <a:ext cx="1363662" cy="1200150"/>
          </a:xfrm>
          <a:prstGeom prst="rect">
            <a:avLst/>
          </a:prstGeom>
          <a:gradFill rotWithShape="0">
            <a:gsLst>
              <a:gs pos="0">
                <a:srgbClr val="FFEFD1"/>
              </a:gs>
              <a:gs pos="64999">
                <a:srgbClr val="F0EBD5"/>
              </a:gs>
              <a:gs pos="100000">
                <a:srgbClr val="D1C39F"/>
              </a:gs>
            </a:gsLst>
            <a:lin ang="5400000"/>
          </a:gradFill>
          <a:ln w="3175">
            <a:solidFill>
              <a:schemeClr val="tx1"/>
            </a:solidFill>
            <a:miter lim="800000"/>
            <a:headEnd/>
            <a:tailEnd/>
          </a:ln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i="1">
                <a:latin typeface="Arial" panose="020B0604020202020204" pitchFamily="34" charset="0"/>
              </a:rPr>
              <a:t>abc</a:t>
            </a:r>
            <a:r>
              <a:rPr lang="zh-CN" altLang="zh-CN" sz="1800" i="1">
                <a:latin typeface="Arial" panose="020B0604020202020204" pitchFamily="34" charset="0"/>
              </a:rPr>
              <a:t>↙</a:t>
            </a:r>
            <a:endParaRPr lang="en-US" altLang="zh-CN" sz="1800" i="1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i="1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i="1">
                <a:latin typeface="Arial" panose="020B0604020202020204" pitchFamily="34" charset="0"/>
              </a:rPr>
              <a:t>error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i="1">
                <a:latin typeface="Arial" panose="020B0604020202020204" pitchFamily="34" charset="0"/>
              </a:rPr>
              <a:t>end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标题 1"/>
          <p:cNvSpPr>
            <a:spLocks noGrp="1"/>
          </p:cNvSpPr>
          <p:nvPr>
            <p:ph type="ctrTitle"/>
          </p:nvPr>
        </p:nvSpPr>
        <p:spPr>
          <a:xfrm>
            <a:off x="107950" y="1924050"/>
            <a:ext cx="2663825" cy="1103313"/>
          </a:xfrm>
        </p:spPr>
        <p:txBody>
          <a:bodyPr/>
          <a:lstStyle/>
          <a:p>
            <a:pPr eaLnBrk="1" hangingPunct="1"/>
            <a:r>
              <a:rPr lang="zh-CN" altLang="en-US" sz="2000" dirty="0"/>
              <a:t>循环综合例题</a:t>
            </a:r>
          </a:p>
        </p:txBody>
      </p:sp>
      <p:sp>
        <p:nvSpPr>
          <p:cNvPr id="113667" name="TextBox 3"/>
          <p:cNvSpPr txBox="1">
            <a:spLocks noChangeArrowheads="1"/>
          </p:cNvSpPr>
          <p:nvPr/>
        </p:nvSpPr>
        <p:spPr bwMode="auto">
          <a:xfrm>
            <a:off x="2916238" y="52388"/>
            <a:ext cx="2262158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dirty="0">
                <a:latin typeface="黑体" panose="02010609060101010101" pitchFamily="49" charset="-122"/>
                <a:ea typeface="黑体" panose="02010609060101010101" pitchFamily="49" charset="-122"/>
              </a:rPr>
              <a:t>信息科学与工程学部</a:t>
            </a:r>
          </a:p>
        </p:txBody>
      </p:sp>
      <p:pic>
        <p:nvPicPr>
          <p:cNvPr id="11366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0525" y="517525"/>
            <a:ext cx="6196013" cy="4105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3669" name="矩形 4"/>
          <p:cNvSpPr>
            <a:spLocks noChangeArrowheads="1"/>
          </p:cNvSpPr>
          <p:nvPr/>
        </p:nvSpPr>
        <p:spPr bwMode="auto">
          <a:xfrm>
            <a:off x="7164388" y="4659313"/>
            <a:ext cx="1800225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黑体" panose="02010609060101010101" pitchFamily="49" charset="-122"/>
                <a:ea typeface="黑体" panose="02010609060101010101" pitchFamily="49" charset="-122"/>
              </a:rPr>
              <a:t>旧金山九曲花街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r>
              <a:rPr lang="zh-CN" altLang="en-US" sz="2400" dirty="0">
                <a:latin typeface="黑体" panose="02010609060101010101" pitchFamily="49" charset="-122"/>
              </a:rPr>
              <a:t>例题</a:t>
            </a:r>
            <a:r>
              <a:rPr lang="en-US" altLang="zh-CN" sz="2400" dirty="0">
                <a:latin typeface="黑体" panose="02010609060101010101" pitchFamily="49" charset="-122"/>
              </a:rPr>
              <a:t>1.  </a:t>
            </a:r>
            <a:r>
              <a:rPr lang="zh-CN" altLang="en-US" sz="2400" dirty="0">
                <a:latin typeface="黑体" panose="02010609060101010101" pitchFamily="49" charset="-122"/>
              </a:rPr>
              <a:t>求斐波那契数列第</a:t>
            </a:r>
            <a:r>
              <a:rPr lang="en-US" altLang="zh-CN" sz="2400" dirty="0">
                <a:latin typeface="黑体" panose="02010609060101010101" pitchFamily="49" charset="-122"/>
              </a:rPr>
              <a:t>k</a:t>
            </a:r>
            <a:r>
              <a:rPr lang="zh-CN" altLang="en-US" sz="2400" dirty="0">
                <a:latin typeface="黑体" panose="02010609060101010101" pitchFamily="49" charset="-122"/>
              </a:rPr>
              <a:t>项</a:t>
            </a:r>
            <a:endParaRPr lang="zh-CN" altLang="en-US" sz="2400" b="1" dirty="0">
              <a:latin typeface="黑体" panose="02010609060101010101" pitchFamily="49" charset="-122"/>
            </a:endParaRPr>
          </a:p>
        </p:txBody>
      </p:sp>
      <p:sp>
        <p:nvSpPr>
          <p:cNvPr id="115715" name="Rectangle 6"/>
          <p:cNvSpPr>
            <a:spLocks noChangeArrowheads="1"/>
          </p:cNvSpPr>
          <p:nvPr/>
        </p:nvSpPr>
        <p:spPr bwMode="auto">
          <a:xfrm>
            <a:off x="179388" y="627063"/>
            <a:ext cx="8821737" cy="39703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黑体" panose="02010609060101010101" pitchFamily="49" charset="-122"/>
                <a:ea typeface="黑体" panose="02010609060101010101" pitchFamily="49" charset="-122"/>
              </a:rPr>
              <a:t>菲波那契数列是指这样的数列</a:t>
            </a:r>
            <a:r>
              <a:rPr lang="en-US" altLang="zh-CN" sz="1800">
                <a:latin typeface="黑体" panose="02010609060101010101" pitchFamily="49" charset="-122"/>
                <a:ea typeface="黑体" panose="02010609060101010101" pitchFamily="49" charset="-122"/>
              </a:rPr>
              <a:t>: </a:t>
            </a:r>
            <a:r>
              <a:rPr lang="zh-CN" altLang="en-US" sz="1800">
                <a:latin typeface="黑体" panose="02010609060101010101" pitchFamily="49" charset="-122"/>
                <a:ea typeface="黑体" panose="02010609060101010101" pitchFamily="49" charset="-122"/>
              </a:rPr>
              <a:t>数列的第一个和第二个数都为</a:t>
            </a:r>
            <a:r>
              <a:rPr lang="en-US" altLang="zh-CN" sz="1800"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1800"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endParaRPr lang="en-US" altLang="zh-CN" sz="18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黑体" panose="02010609060101010101" pitchFamily="49" charset="-122"/>
                <a:ea typeface="黑体" panose="02010609060101010101" pitchFamily="49" charset="-122"/>
              </a:rPr>
              <a:t>接下来每个数都等于前面</a:t>
            </a:r>
            <a:r>
              <a:rPr lang="en-US" altLang="zh-CN" sz="180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1800">
                <a:latin typeface="黑体" panose="02010609060101010101" pitchFamily="49" charset="-122"/>
                <a:ea typeface="黑体" panose="02010609060101010101" pitchFamily="49" charset="-122"/>
              </a:rPr>
              <a:t>个数之和。给出一个正整数</a:t>
            </a:r>
            <a:r>
              <a:rPr lang="en-US" altLang="zh-CN" sz="1800">
                <a:latin typeface="黑体" panose="02010609060101010101" pitchFamily="49" charset="-122"/>
                <a:ea typeface="黑体" panose="02010609060101010101" pitchFamily="49" charset="-122"/>
              </a:rPr>
              <a:t>k</a:t>
            </a:r>
            <a:r>
              <a:rPr lang="zh-CN" altLang="en-US" sz="1800">
                <a:latin typeface="黑体" panose="02010609060101010101" pitchFamily="49" charset="-122"/>
                <a:ea typeface="黑体" panose="02010609060101010101" pitchFamily="49" charset="-122"/>
              </a:rPr>
              <a:t>，要求菲</a:t>
            </a:r>
            <a:endParaRPr lang="en-US" altLang="zh-CN" sz="18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黑体" panose="02010609060101010101" pitchFamily="49" charset="-122"/>
                <a:ea typeface="黑体" panose="02010609060101010101" pitchFamily="49" charset="-122"/>
              </a:rPr>
              <a:t>波那契数列中第</a:t>
            </a:r>
            <a:r>
              <a:rPr lang="en-US" altLang="zh-CN" sz="1800">
                <a:latin typeface="黑体" panose="02010609060101010101" pitchFamily="49" charset="-122"/>
                <a:ea typeface="黑体" panose="02010609060101010101" pitchFamily="49" charset="-122"/>
              </a:rPr>
              <a:t>k</a:t>
            </a:r>
            <a:r>
              <a:rPr lang="zh-CN" altLang="en-US" sz="1800">
                <a:latin typeface="黑体" panose="02010609060101010101" pitchFamily="49" charset="-122"/>
                <a:ea typeface="黑体" panose="02010609060101010101" pitchFamily="49" charset="-122"/>
              </a:rPr>
              <a:t>个数是多少。</a:t>
            </a:r>
            <a:br>
              <a:rPr lang="zh-CN" altLang="en-US" sz="1800">
                <a:latin typeface="黑体" panose="02010609060101010101" pitchFamily="49" charset="-122"/>
                <a:ea typeface="黑体" panose="02010609060101010101" pitchFamily="49" charset="-122"/>
              </a:rPr>
            </a:br>
            <a:endParaRPr lang="zh-CN" altLang="en-US" sz="18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黑体" panose="02010609060101010101" pitchFamily="49" charset="-122"/>
                <a:ea typeface="黑体" panose="02010609060101010101" pitchFamily="49" charset="-122"/>
              </a:rPr>
              <a:t>输入</a:t>
            </a:r>
            <a:r>
              <a:rPr lang="en-US" altLang="zh-CN" sz="1800">
                <a:latin typeface="黑体" panose="02010609060101010101" pitchFamily="49" charset="-122"/>
                <a:ea typeface="黑体" panose="02010609060101010101" pitchFamily="49" charset="-122"/>
              </a:rPr>
              <a:t>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黑体" panose="02010609060101010101" pitchFamily="49" charset="-122"/>
                <a:ea typeface="黑体" panose="02010609060101010101" pitchFamily="49" charset="-122"/>
              </a:rPr>
              <a:t>输入一行，包含一个正整数</a:t>
            </a:r>
            <a:r>
              <a:rPr lang="en-US" altLang="zh-CN" sz="1800">
                <a:latin typeface="黑体" panose="02010609060101010101" pitchFamily="49" charset="-122"/>
                <a:ea typeface="黑体" panose="02010609060101010101" pitchFamily="49" charset="-122"/>
              </a:rPr>
              <a:t>k</a:t>
            </a:r>
            <a:r>
              <a:rPr lang="zh-CN" altLang="en-US" sz="1800">
                <a:latin typeface="黑体" panose="02010609060101010101" pitchFamily="49" charset="-122"/>
                <a:ea typeface="黑体" panose="02010609060101010101" pitchFamily="49" charset="-122"/>
              </a:rPr>
              <a:t>。（</a:t>
            </a:r>
            <a:r>
              <a:rPr lang="en-US" altLang="zh-CN" sz="1800">
                <a:latin typeface="黑体" panose="02010609060101010101" pitchFamily="49" charset="-122"/>
                <a:ea typeface="黑体" panose="02010609060101010101" pitchFamily="49" charset="-122"/>
              </a:rPr>
              <a:t>1 &lt;= k &lt;= 46</a:t>
            </a:r>
            <a:r>
              <a:rPr lang="zh-CN" altLang="en-US" sz="1800"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endParaRPr lang="en-US" altLang="zh-CN" sz="18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黑体" panose="02010609060101010101" pitchFamily="49" charset="-122"/>
                <a:ea typeface="黑体" panose="02010609060101010101" pitchFamily="49" charset="-122"/>
              </a:rPr>
              <a:t>输出</a:t>
            </a:r>
            <a:r>
              <a:rPr lang="en-US" altLang="zh-CN" sz="1800">
                <a:latin typeface="黑体" panose="02010609060101010101" pitchFamily="49" charset="-122"/>
                <a:ea typeface="黑体" panose="02010609060101010101" pitchFamily="49" charset="-122"/>
              </a:rPr>
              <a:t>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latin typeface="黑体" panose="02010609060101010101" pitchFamily="49" charset="-122"/>
                <a:ea typeface="黑体" panose="02010609060101010101" pitchFamily="49" charset="-122"/>
              </a:rPr>
              <a:t>输出一行，包含一个正整数，表示菲波那契数列中第</a:t>
            </a:r>
            <a:r>
              <a:rPr lang="en-US" altLang="zh-CN" sz="1800">
                <a:latin typeface="黑体" panose="02010609060101010101" pitchFamily="49" charset="-122"/>
                <a:ea typeface="黑体" panose="02010609060101010101" pitchFamily="49" charset="-122"/>
              </a:rPr>
              <a:t>k</a:t>
            </a:r>
            <a:r>
              <a:rPr lang="zh-CN" altLang="en-US" sz="1800">
                <a:latin typeface="黑体" panose="02010609060101010101" pitchFamily="49" charset="-122"/>
                <a:ea typeface="黑体" panose="02010609060101010101" pitchFamily="49" charset="-122"/>
              </a:rPr>
              <a:t>个数的大小</a:t>
            </a:r>
            <a:endParaRPr lang="en-US" altLang="zh-CN" sz="18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solidFill>
                  <a:srgbClr val="070CE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样例输入</a:t>
            </a:r>
            <a:endParaRPr lang="en-US" altLang="zh-CN" sz="1800">
              <a:solidFill>
                <a:srgbClr val="070CEB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>
                <a:latin typeface="黑体" panose="02010609060101010101" pitchFamily="49" charset="-122"/>
                <a:ea typeface="黑体" panose="02010609060101010101" pitchFamily="49" charset="-122"/>
              </a:rPr>
              <a:t>19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>
                <a:solidFill>
                  <a:srgbClr val="070CE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样例输出</a:t>
            </a:r>
            <a:endParaRPr lang="en-US" altLang="zh-CN" sz="1800">
              <a:solidFill>
                <a:srgbClr val="070CEB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>
                <a:latin typeface="黑体" panose="02010609060101010101" pitchFamily="49" charset="-122"/>
                <a:ea typeface="黑体" panose="02010609060101010101" pitchFamily="49" charset="-122"/>
              </a:rPr>
              <a:t>4181</a:t>
            </a:r>
          </a:p>
        </p:txBody>
      </p:sp>
      <p:sp>
        <p:nvSpPr>
          <p:cNvPr id="115716" name="灯片编号占位符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C9436E9-6FB7-43CF-B121-71F633153F6F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53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762" name="Rectangle 6"/>
          <p:cNvSpPr>
            <a:spLocks noChangeArrowheads="1"/>
          </p:cNvSpPr>
          <p:nvPr/>
        </p:nvSpPr>
        <p:spPr bwMode="auto">
          <a:xfrm>
            <a:off x="179388" y="1131888"/>
            <a:ext cx="8821737" cy="3170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解法：迭代，不停地由已知推未知</a:t>
            </a: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k = int(input())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if  k == 1 or k == 2: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print(1)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else: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a1 = a2 = 1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for i in range(k-2):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    a1,a2 = a2,a1+a2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print(a2)</a:t>
            </a:r>
          </a:p>
        </p:txBody>
      </p:sp>
      <p:sp>
        <p:nvSpPr>
          <p:cNvPr id="117763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pPr eaLnBrk="1" hangingPunct="1"/>
            <a:r>
              <a:rPr lang="zh-CN" altLang="en-US" sz="2400" dirty="0">
                <a:latin typeface="黑体" panose="02010609060101010101" pitchFamily="49" charset="-122"/>
              </a:rPr>
              <a:t>例题</a:t>
            </a:r>
            <a:r>
              <a:rPr lang="en-US" altLang="zh-CN" sz="2400" dirty="0">
                <a:latin typeface="黑体" panose="02010609060101010101" pitchFamily="49" charset="-122"/>
              </a:rPr>
              <a:t>1.  </a:t>
            </a:r>
            <a:r>
              <a:rPr lang="zh-CN" altLang="en-US" sz="2400" dirty="0">
                <a:latin typeface="黑体" panose="02010609060101010101" pitchFamily="49" charset="-122"/>
              </a:rPr>
              <a:t>求斐波那契数列第</a:t>
            </a:r>
            <a:r>
              <a:rPr lang="en-US" altLang="zh-CN" sz="2400" dirty="0">
                <a:latin typeface="黑体" panose="02010609060101010101" pitchFamily="49" charset="-122"/>
              </a:rPr>
              <a:t>k</a:t>
            </a:r>
            <a:r>
              <a:rPr lang="zh-CN" altLang="en-US" sz="2400" dirty="0">
                <a:latin typeface="黑体" panose="02010609060101010101" pitchFamily="49" charset="-122"/>
              </a:rPr>
              <a:t>项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r>
              <a:rPr lang="zh-CN" altLang="en-US" sz="2400" dirty="0">
                <a:latin typeface="黑体" panose="02010609060101010101" pitchFamily="49" charset="-122"/>
              </a:rPr>
              <a:t>例题</a:t>
            </a:r>
            <a:r>
              <a:rPr lang="en-US" altLang="zh-CN" sz="2400" dirty="0">
                <a:latin typeface="黑体" panose="02010609060101010101" pitchFamily="49" charset="-122"/>
              </a:rPr>
              <a:t>2. </a:t>
            </a:r>
            <a:r>
              <a:rPr lang="zh-CN" altLang="en-US" sz="2400" dirty="0">
                <a:latin typeface="黑体" panose="02010609060101010101" pitchFamily="49" charset="-122"/>
              </a:rPr>
              <a:t>求阶乘的和</a:t>
            </a:r>
          </a:p>
        </p:txBody>
      </p:sp>
      <p:sp>
        <p:nvSpPr>
          <p:cNvPr id="119811" name="Rectangle 6"/>
          <p:cNvSpPr>
            <a:spLocks noChangeArrowheads="1"/>
          </p:cNvSpPr>
          <p:nvPr/>
        </p:nvSpPr>
        <p:spPr bwMode="auto">
          <a:xfrm>
            <a:off x="179388" y="627063"/>
            <a:ext cx="8821737" cy="4186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900">
                <a:latin typeface="黑体" panose="02010609060101010101" pitchFamily="49" charset="-122"/>
                <a:ea typeface="黑体" panose="02010609060101010101" pitchFamily="49" charset="-122"/>
              </a:rPr>
              <a:t>给定正整数</a:t>
            </a:r>
            <a:r>
              <a:rPr lang="en-US" altLang="zh-CN" sz="1900"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zh-CN" altLang="en-US" sz="1900">
                <a:latin typeface="黑体" panose="02010609060101010101" pitchFamily="49" charset="-122"/>
                <a:ea typeface="黑体" panose="02010609060101010101" pitchFamily="49" charset="-122"/>
              </a:rPr>
              <a:t>，求不大于</a:t>
            </a:r>
            <a:r>
              <a:rPr lang="en-US" altLang="zh-CN" sz="1900"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zh-CN" altLang="en-US" sz="1900">
                <a:latin typeface="黑体" panose="02010609060101010101" pitchFamily="49" charset="-122"/>
                <a:ea typeface="黑体" panose="02010609060101010101" pitchFamily="49" charset="-122"/>
              </a:rPr>
              <a:t>的正整数的阶乘的和</a:t>
            </a:r>
            <a:endParaRPr lang="en-US" altLang="zh-CN" sz="19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900">
                <a:latin typeface="黑体" panose="02010609060101010101" pitchFamily="49" charset="-122"/>
                <a:ea typeface="黑体" panose="02010609060101010101" pitchFamily="49" charset="-122"/>
              </a:rPr>
              <a:t>（即求</a:t>
            </a:r>
            <a:r>
              <a:rPr lang="en-US" altLang="zh-CN" sz="1900">
                <a:latin typeface="黑体" panose="02010609060101010101" pitchFamily="49" charset="-122"/>
                <a:ea typeface="黑体" panose="02010609060101010101" pitchFamily="49" charset="-122"/>
              </a:rPr>
              <a:t>1!+2!+3!+...+n!</a:t>
            </a:r>
            <a:r>
              <a:rPr lang="zh-CN" altLang="en-US" sz="1900"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9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900">
                <a:latin typeface="黑体" panose="02010609060101010101" pitchFamily="49" charset="-122"/>
                <a:ea typeface="黑体" panose="02010609060101010101" pitchFamily="49" charset="-122"/>
              </a:rPr>
              <a:t>输入</a:t>
            </a:r>
            <a:endParaRPr lang="en-US" altLang="zh-CN" sz="19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900">
                <a:latin typeface="黑体" panose="02010609060101010101" pitchFamily="49" charset="-122"/>
                <a:ea typeface="黑体" panose="02010609060101010101" pitchFamily="49" charset="-122"/>
              </a:rPr>
              <a:t>输入有一行，包含一个正整数</a:t>
            </a:r>
            <a:r>
              <a:rPr lang="en-US" altLang="zh-CN" sz="1900">
                <a:latin typeface="黑体" panose="02010609060101010101" pitchFamily="49" charset="-122"/>
                <a:ea typeface="黑体" panose="02010609060101010101" pitchFamily="49" charset="-122"/>
              </a:rPr>
              <a:t>n</a:t>
            </a:r>
            <a:r>
              <a:rPr lang="zh-CN" altLang="en-US" sz="1900"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en-US" altLang="zh-CN" sz="1900">
                <a:latin typeface="黑体" panose="02010609060101010101" pitchFamily="49" charset="-122"/>
                <a:ea typeface="黑体" panose="02010609060101010101" pitchFamily="49" charset="-122"/>
              </a:rPr>
              <a:t>1 &lt; n &lt; 12</a:t>
            </a:r>
            <a:r>
              <a:rPr lang="zh-CN" altLang="en-US" sz="1900">
                <a:latin typeface="黑体" panose="02010609060101010101" pitchFamily="49" charset="-122"/>
                <a:ea typeface="黑体" panose="02010609060101010101" pitchFamily="49" charset="-122"/>
              </a:rPr>
              <a:t>）。</a:t>
            </a:r>
            <a:endParaRPr lang="en-US" altLang="zh-CN" sz="19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9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900">
                <a:latin typeface="黑体" panose="02010609060101010101" pitchFamily="49" charset="-122"/>
                <a:ea typeface="黑体" panose="02010609060101010101" pitchFamily="49" charset="-122"/>
              </a:rPr>
              <a:t>输出</a:t>
            </a:r>
            <a:endParaRPr lang="en-US" altLang="zh-CN" sz="19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900">
                <a:latin typeface="黑体" panose="02010609060101010101" pitchFamily="49" charset="-122"/>
                <a:ea typeface="黑体" panose="02010609060101010101" pitchFamily="49" charset="-122"/>
              </a:rPr>
              <a:t>输出有一行：阶乘的和。</a:t>
            </a:r>
            <a:endParaRPr lang="en-US" altLang="zh-CN" sz="19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9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900">
                <a:solidFill>
                  <a:srgbClr val="070CE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样例输入</a:t>
            </a:r>
            <a:endParaRPr lang="en-US" altLang="zh-CN" sz="1900">
              <a:solidFill>
                <a:srgbClr val="070CEB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900"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90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900">
                <a:solidFill>
                  <a:srgbClr val="070CEB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样例输出</a:t>
            </a:r>
            <a:endParaRPr lang="en-US" altLang="zh-CN" sz="1900">
              <a:solidFill>
                <a:srgbClr val="070CEB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900">
                <a:latin typeface="黑体" panose="02010609060101010101" pitchFamily="49" charset="-122"/>
                <a:ea typeface="黑体" panose="02010609060101010101" pitchFamily="49" charset="-122"/>
              </a:rPr>
              <a:t>153</a:t>
            </a:r>
          </a:p>
        </p:txBody>
      </p:sp>
      <p:sp>
        <p:nvSpPr>
          <p:cNvPr id="119812" name="灯片编号占位符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F1EC247-5094-4D3B-8A24-7C6359379D84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55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858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r>
              <a:rPr lang="zh-CN" altLang="en-US" sz="2400" dirty="0">
                <a:latin typeface="黑体" panose="02010609060101010101" pitchFamily="49" charset="-122"/>
              </a:rPr>
              <a:t>例题</a:t>
            </a:r>
            <a:r>
              <a:rPr lang="en-US" altLang="zh-CN" sz="2400" dirty="0">
                <a:latin typeface="黑体" panose="02010609060101010101" pitchFamily="49" charset="-122"/>
              </a:rPr>
              <a:t>2. </a:t>
            </a:r>
            <a:r>
              <a:rPr lang="zh-CN" altLang="en-US" sz="2400" dirty="0">
                <a:latin typeface="黑体" panose="02010609060101010101" pitchFamily="49" charset="-122"/>
              </a:rPr>
              <a:t>求阶乘的和</a:t>
            </a:r>
          </a:p>
        </p:txBody>
      </p:sp>
      <p:sp>
        <p:nvSpPr>
          <p:cNvPr id="121859" name="Rectangle 6"/>
          <p:cNvSpPr>
            <a:spLocks noChangeArrowheads="1"/>
          </p:cNvSpPr>
          <p:nvPr/>
        </p:nvSpPr>
        <p:spPr bwMode="auto">
          <a:xfrm>
            <a:off x="179388" y="627063"/>
            <a:ext cx="8821737" cy="470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解法</a:t>
            </a:r>
            <a:r>
              <a:rPr lang="en-US" altLang="zh-CN" sz="200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00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endParaRPr lang="en-US" altLang="zh-CN" sz="2000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n = int(input())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s = 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for i in range(1,n+1):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f = 1 </a:t>
            </a:r>
            <a:r>
              <a:rPr lang="en-US" altLang="zh-CN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#</a:t>
            </a:r>
            <a:r>
              <a:rPr lang="zh-CN" altLang="en-US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存放</a:t>
            </a:r>
            <a:r>
              <a:rPr lang="en-US" altLang="zh-CN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i</a:t>
            </a:r>
            <a:r>
              <a:rPr lang="zh-CN" altLang="en-US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阶乘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for j in range(1,i+1):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    f *= j   </a:t>
            </a:r>
            <a:r>
              <a:rPr lang="en-US" altLang="zh-CN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#</a:t>
            </a:r>
            <a:r>
              <a:rPr lang="zh-CN" altLang="en-US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此操作一共做</a:t>
            </a:r>
            <a:r>
              <a:rPr lang="en-US" altLang="zh-CN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1+2+3+...+n</a:t>
            </a:r>
            <a:r>
              <a:rPr lang="zh-CN" altLang="en-US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次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s += f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print(s)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重复计算多。比如算 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3!</a:t>
            </a: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时算了一遍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1*2*3</a:t>
            </a: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，算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4!</a:t>
            </a: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时又算一遍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1*2*3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改进：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1*2*3</a:t>
            </a: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只要算一遍就应该记下来，下次算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4!</a:t>
            </a: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直接用它</a:t>
            </a: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</p:txBody>
      </p:sp>
      <p:sp>
        <p:nvSpPr>
          <p:cNvPr id="121860" name="灯片编号占位符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1A29D4B-CD67-4FCA-9DB3-0DF9415CD443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56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906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r>
              <a:rPr lang="zh-CN" altLang="en-US" sz="2400" dirty="0">
                <a:latin typeface="黑体" panose="02010609060101010101" pitchFamily="49" charset="-122"/>
              </a:rPr>
              <a:t>例题</a:t>
            </a:r>
            <a:r>
              <a:rPr lang="en-US" altLang="zh-CN" sz="2400" dirty="0">
                <a:latin typeface="黑体" panose="02010609060101010101" pitchFamily="49" charset="-122"/>
              </a:rPr>
              <a:t>2. </a:t>
            </a:r>
            <a:r>
              <a:rPr lang="zh-CN" altLang="en-US" sz="2400" dirty="0">
                <a:latin typeface="黑体" panose="02010609060101010101" pitchFamily="49" charset="-122"/>
              </a:rPr>
              <a:t>求阶乘的和</a:t>
            </a:r>
            <a:endParaRPr lang="zh-CN" altLang="en-US" sz="2400" b="1" dirty="0"/>
          </a:p>
        </p:txBody>
      </p:sp>
      <p:sp>
        <p:nvSpPr>
          <p:cNvPr id="123907" name="Rectangle 6"/>
          <p:cNvSpPr>
            <a:spLocks noChangeArrowheads="1"/>
          </p:cNvSpPr>
          <p:nvPr/>
        </p:nvSpPr>
        <p:spPr bwMode="auto">
          <a:xfrm>
            <a:off x="179388" y="627063"/>
            <a:ext cx="8821737" cy="3170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更快的解法</a:t>
            </a:r>
            <a:r>
              <a:rPr lang="en-US" altLang="zh-CN" sz="200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00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endParaRPr lang="en-US" altLang="zh-CN" sz="2000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n = int(input())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s,f = 0,1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for i in range(1,n+1):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f *= i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s += f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print(s)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f</a:t>
            </a: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值变化过程：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1</a:t>
            </a: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*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2</a:t>
            </a: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，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1</a:t>
            </a: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*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2</a:t>
            </a: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*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3</a:t>
            </a: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，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1</a:t>
            </a: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*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2</a:t>
            </a: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*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3</a:t>
            </a: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*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4 ......</a:t>
            </a:r>
          </a:p>
        </p:txBody>
      </p:sp>
      <p:sp>
        <p:nvSpPr>
          <p:cNvPr id="123908" name="灯片编号占位符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2C9E540-5554-4293-9BBA-961136A88E90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57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r>
              <a:rPr lang="zh-CN" altLang="en-US" sz="2400" dirty="0">
                <a:latin typeface="黑体" panose="02010609060101010101" pitchFamily="49" charset="-122"/>
              </a:rPr>
              <a:t>例题</a:t>
            </a:r>
            <a:r>
              <a:rPr lang="en-US" altLang="zh-CN" sz="2400" dirty="0">
                <a:latin typeface="黑体" panose="02010609060101010101" pitchFamily="49" charset="-122"/>
              </a:rPr>
              <a:t>3. </a:t>
            </a:r>
            <a:r>
              <a:rPr lang="zh-CN" altLang="en-US" sz="2400" dirty="0">
                <a:latin typeface="黑体" panose="02010609060101010101" pitchFamily="49" charset="-122"/>
              </a:rPr>
              <a:t>输入正整数</a:t>
            </a:r>
            <a:r>
              <a:rPr lang="en-US" altLang="zh-CN" sz="2400" dirty="0">
                <a:latin typeface="黑体" panose="02010609060101010101" pitchFamily="49" charset="-122"/>
              </a:rPr>
              <a:t>n(n&gt;=2),</a:t>
            </a:r>
            <a:r>
              <a:rPr lang="zh-CN" altLang="en-US" sz="2400" dirty="0">
                <a:latin typeface="黑体" panose="02010609060101010101" pitchFamily="49" charset="-122"/>
              </a:rPr>
              <a:t>求不大于</a:t>
            </a:r>
            <a:r>
              <a:rPr lang="en-US" altLang="zh-CN" sz="2400" dirty="0">
                <a:latin typeface="黑体" panose="02010609060101010101" pitchFamily="49" charset="-122"/>
              </a:rPr>
              <a:t>n</a:t>
            </a:r>
            <a:r>
              <a:rPr lang="zh-CN" altLang="en-US" sz="2400" dirty="0">
                <a:latin typeface="黑体" panose="02010609060101010101" pitchFamily="49" charset="-122"/>
              </a:rPr>
              <a:t>的全部质数</a:t>
            </a:r>
          </a:p>
        </p:txBody>
      </p:sp>
      <p:sp>
        <p:nvSpPr>
          <p:cNvPr id="125955" name="Rectangle 6"/>
          <p:cNvSpPr>
            <a:spLocks noChangeArrowheads="1"/>
          </p:cNvSpPr>
          <p:nvPr/>
        </p:nvSpPr>
        <p:spPr bwMode="auto">
          <a:xfrm>
            <a:off x="179388" y="627063"/>
            <a:ext cx="8821737" cy="3478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解法</a:t>
            </a:r>
            <a:r>
              <a:rPr lang="en-US" altLang="zh-CN" sz="200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00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endParaRPr lang="en-US" altLang="zh-CN" sz="2000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n = int(input())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for i in range(2,n+1): </a:t>
            </a:r>
            <a:r>
              <a:rPr lang="en-US" altLang="zh-CN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#</a:t>
            </a:r>
            <a:r>
              <a:rPr lang="zh-CN" altLang="en-US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每次判断</a:t>
            </a:r>
            <a:r>
              <a:rPr lang="en-US" altLang="zh-CN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i</a:t>
            </a:r>
            <a:r>
              <a:rPr lang="zh-CN" altLang="en-US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是否是质数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ok = True		</a:t>
            </a:r>
            <a:r>
              <a:rPr lang="en-US" altLang="zh-CN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#</a:t>
            </a:r>
            <a:r>
              <a:rPr lang="zh-CN" altLang="en-US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开始假设</a:t>
            </a:r>
            <a:r>
              <a:rPr lang="en-US" altLang="zh-CN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i</a:t>
            </a:r>
            <a:r>
              <a:rPr lang="zh-CN" altLang="en-US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是质数</a:t>
            </a:r>
            <a:endParaRPr lang="en-US" altLang="zh-CN" sz="2000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for k in range(2,i):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    if i % k == 0: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        ok = False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        break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if ok:</a:t>
            </a:r>
            <a:endParaRPr lang="en-US" altLang="zh-CN" sz="2000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    print(i)</a:t>
            </a:r>
          </a:p>
        </p:txBody>
      </p:sp>
      <p:sp>
        <p:nvSpPr>
          <p:cNvPr id="125956" name="灯片编号占位符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53029B0-4BC2-42EA-B9CA-447851F6CE2E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58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r>
              <a:rPr lang="zh-CN" altLang="en-US" sz="2400" dirty="0">
                <a:latin typeface="黑体" panose="02010609060101010101" pitchFamily="49" charset="-122"/>
              </a:rPr>
              <a:t>例题</a:t>
            </a:r>
            <a:r>
              <a:rPr lang="en-US" altLang="zh-CN" sz="2400" dirty="0">
                <a:latin typeface="黑体" panose="02010609060101010101" pitchFamily="49" charset="-122"/>
              </a:rPr>
              <a:t>3. </a:t>
            </a:r>
            <a:r>
              <a:rPr lang="zh-CN" altLang="en-US" sz="2400" dirty="0">
                <a:latin typeface="黑体" panose="02010609060101010101" pitchFamily="49" charset="-122"/>
              </a:rPr>
              <a:t>输入正整数</a:t>
            </a:r>
            <a:r>
              <a:rPr lang="en-US" altLang="zh-CN" sz="2400" dirty="0">
                <a:latin typeface="黑体" panose="02010609060101010101" pitchFamily="49" charset="-122"/>
              </a:rPr>
              <a:t>n(n&gt;=2),</a:t>
            </a:r>
            <a:r>
              <a:rPr lang="zh-CN" altLang="en-US" sz="2400" dirty="0">
                <a:latin typeface="黑体" panose="02010609060101010101" pitchFamily="49" charset="-122"/>
              </a:rPr>
              <a:t>求不大于</a:t>
            </a:r>
            <a:r>
              <a:rPr lang="en-US" altLang="zh-CN" sz="2400" dirty="0">
                <a:latin typeface="黑体" panose="02010609060101010101" pitchFamily="49" charset="-122"/>
              </a:rPr>
              <a:t>n</a:t>
            </a:r>
            <a:r>
              <a:rPr lang="zh-CN" altLang="en-US" sz="2400" dirty="0">
                <a:latin typeface="黑体" panose="02010609060101010101" pitchFamily="49" charset="-122"/>
              </a:rPr>
              <a:t>的全部质数</a:t>
            </a:r>
          </a:p>
        </p:txBody>
      </p:sp>
      <p:sp>
        <p:nvSpPr>
          <p:cNvPr id="128003" name="Rectangle 6"/>
          <p:cNvSpPr>
            <a:spLocks noChangeArrowheads="1"/>
          </p:cNvSpPr>
          <p:nvPr/>
        </p:nvSpPr>
        <p:spPr bwMode="auto">
          <a:xfrm>
            <a:off x="179388" y="627063"/>
            <a:ext cx="8821737" cy="440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解法</a:t>
            </a:r>
            <a:r>
              <a:rPr lang="en-US" altLang="zh-CN" sz="200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00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endParaRPr lang="en-US" altLang="zh-CN" sz="2000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n = int(input())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for i in range(2,n+1): </a:t>
            </a:r>
            <a:r>
              <a:rPr lang="en-US" altLang="zh-CN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#</a:t>
            </a:r>
            <a:r>
              <a:rPr lang="zh-CN" altLang="en-US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每次判断</a:t>
            </a:r>
            <a:r>
              <a:rPr lang="en-US" altLang="zh-CN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i</a:t>
            </a:r>
            <a:r>
              <a:rPr lang="zh-CN" altLang="en-US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是否是质数</a:t>
            </a:r>
          </a:p>
          <a:p>
            <a:pPr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ok = True	      </a:t>
            </a:r>
            <a:r>
              <a:rPr lang="en-US" altLang="zh-CN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#</a:t>
            </a:r>
            <a:r>
              <a:rPr lang="zh-CN" altLang="en-US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开始假设</a:t>
            </a:r>
            <a:r>
              <a:rPr lang="en-US" altLang="zh-CN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i</a:t>
            </a:r>
            <a:r>
              <a:rPr lang="zh-CN" altLang="en-US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是质数</a:t>
            </a:r>
            <a:endParaRPr lang="en-US" altLang="zh-CN" sz="2000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for k in range(2,i):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    if i % k == 0: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        ok = False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        break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if ok:</a:t>
            </a:r>
            <a:endParaRPr lang="en-US" altLang="zh-CN" sz="2000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    print(i)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#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此解法做了没必要的尝试，偶数，以及 </a:t>
            </a:r>
            <a:r>
              <a:rPr lang="en-US" altLang="zh-CN" sz="20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k 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大于 </a:t>
            </a:r>
            <a:r>
              <a:rPr lang="en-US" altLang="zh-CN" sz="20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i</a:t>
            </a:r>
            <a:r>
              <a:rPr lang="zh-CN" altLang="en-US" sz="200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的平方根后就不必再试</a:t>
            </a:r>
            <a:endParaRPr lang="en-US" altLang="zh-CN" sz="200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</p:txBody>
      </p:sp>
      <p:sp>
        <p:nvSpPr>
          <p:cNvPr id="128004" name="灯片编号占位符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766238F-A01A-4DFB-98C6-EC2B14A34249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59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标题 1"/>
          <p:cNvSpPr>
            <a:spLocks noGrp="1"/>
          </p:cNvSpPr>
          <p:nvPr>
            <p:ph type="title"/>
          </p:nvPr>
        </p:nvSpPr>
        <p:spPr>
          <a:xfrm>
            <a:off x="357188" y="87313"/>
            <a:ext cx="8358187" cy="795337"/>
          </a:xfrm>
        </p:spPr>
        <p:txBody>
          <a:bodyPr/>
          <a:lstStyle/>
          <a:p>
            <a:pPr eaLnBrk="1" hangingPunct="1"/>
            <a:r>
              <a:rPr lang="en-US" altLang="zh-CN" sz="2800" dirty="0"/>
              <a:t>for</a:t>
            </a:r>
            <a:r>
              <a:rPr lang="zh-CN" altLang="en-US" sz="2800" dirty="0"/>
              <a:t>循环语句</a:t>
            </a:r>
          </a:p>
        </p:txBody>
      </p:sp>
      <p:sp>
        <p:nvSpPr>
          <p:cNvPr id="15363" name="矩形 8"/>
          <p:cNvSpPr>
            <a:spLocks noChangeArrowheads="1"/>
          </p:cNvSpPr>
          <p:nvPr/>
        </p:nvSpPr>
        <p:spPr bwMode="auto">
          <a:xfrm>
            <a:off x="395288" y="742950"/>
            <a:ext cx="6858000" cy="3970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in </a:t>
            </a:r>
            <a:r>
              <a:rPr lang="en-US" altLang="zh-CN" sz="1800" b="1" dirty="0">
                <a:solidFill>
                  <a:srgbClr val="2005EB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(5):  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#[0,5)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 print(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920B0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920B0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920B0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920B0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920B0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in range(5,9) : 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#[5,9)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920B0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920B0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920B0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920B0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solidFill>
                <a:srgbClr val="920B08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5364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666EDDD-0B6C-417E-8C05-095AFAA14E47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6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标题 1"/>
          <p:cNvSpPr>
            <a:spLocks noGrp="1"/>
          </p:cNvSpPr>
          <p:nvPr>
            <p:ph type="title"/>
          </p:nvPr>
        </p:nvSpPr>
        <p:spPr>
          <a:xfrm>
            <a:off x="107950" y="123825"/>
            <a:ext cx="8358188" cy="539750"/>
          </a:xfrm>
        </p:spPr>
        <p:txBody>
          <a:bodyPr/>
          <a:lstStyle/>
          <a:p>
            <a:r>
              <a:rPr lang="zh-CN" altLang="en-US" sz="2400" dirty="0">
                <a:latin typeface="黑体" panose="02010609060101010101" pitchFamily="49" charset="-122"/>
              </a:rPr>
              <a:t>例题</a:t>
            </a:r>
            <a:r>
              <a:rPr lang="en-US" altLang="zh-CN" sz="2400" dirty="0">
                <a:latin typeface="黑体" panose="02010609060101010101" pitchFamily="49" charset="-122"/>
              </a:rPr>
              <a:t>3. </a:t>
            </a:r>
            <a:r>
              <a:rPr lang="zh-CN" altLang="en-US" sz="2400" dirty="0">
                <a:latin typeface="黑体" panose="02010609060101010101" pitchFamily="49" charset="-122"/>
              </a:rPr>
              <a:t>输入正整数</a:t>
            </a:r>
            <a:r>
              <a:rPr lang="en-US" altLang="zh-CN" sz="2400" dirty="0">
                <a:latin typeface="黑体" panose="02010609060101010101" pitchFamily="49" charset="-122"/>
              </a:rPr>
              <a:t>n(n&gt;=2),</a:t>
            </a:r>
            <a:r>
              <a:rPr lang="zh-CN" altLang="en-US" sz="2400" dirty="0">
                <a:latin typeface="黑体" panose="02010609060101010101" pitchFamily="49" charset="-122"/>
              </a:rPr>
              <a:t>求不大于</a:t>
            </a:r>
            <a:r>
              <a:rPr lang="en-US" altLang="zh-CN" sz="2400" dirty="0">
                <a:latin typeface="黑体" panose="02010609060101010101" pitchFamily="49" charset="-122"/>
              </a:rPr>
              <a:t>n</a:t>
            </a:r>
            <a:r>
              <a:rPr lang="zh-CN" altLang="en-US" sz="2400" dirty="0">
                <a:latin typeface="黑体" panose="02010609060101010101" pitchFamily="49" charset="-122"/>
              </a:rPr>
              <a:t>的全部质数</a:t>
            </a:r>
          </a:p>
        </p:txBody>
      </p:sp>
      <p:sp>
        <p:nvSpPr>
          <p:cNvPr id="130051" name="Rectangle 6"/>
          <p:cNvSpPr>
            <a:spLocks noChangeArrowheads="1"/>
          </p:cNvSpPr>
          <p:nvPr/>
        </p:nvSpPr>
        <p:spPr bwMode="auto">
          <a:xfrm>
            <a:off x="107950" y="527050"/>
            <a:ext cx="8821738" cy="4708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改进的解法</a:t>
            </a:r>
            <a:r>
              <a:rPr lang="en-US" altLang="zh-CN" sz="200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000">
                <a:solidFill>
                  <a:srgbClr val="7030A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endParaRPr lang="en-US" altLang="zh-CN" sz="2000">
              <a:solidFill>
                <a:srgbClr val="7030A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n = int(input())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print(2)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for i in range(3,n+1,2): </a:t>
            </a:r>
            <a:r>
              <a:rPr lang="en-US" altLang="zh-CN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#</a:t>
            </a:r>
            <a:r>
              <a:rPr lang="zh-CN" altLang="en-US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步长</a:t>
            </a:r>
            <a:r>
              <a:rPr lang="en-US" altLang="zh-CN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2,</a:t>
            </a:r>
            <a:r>
              <a:rPr lang="zh-CN" altLang="en-US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只判断奇数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</a:t>
            </a: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ok = True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for k in range(3,i,2):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    if i % k == 0: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        ok = False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        break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    if k*k &gt; i: </a:t>
            </a:r>
            <a:r>
              <a:rPr lang="en-US" altLang="zh-CN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#</a:t>
            </a:r>
            <a:r>
              <a:rPr lang="zh-CN" altLang="en-US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大于根号</a:t>
            </a:r>
            <a:r>
              <a:rPr lang="en-US" altLang="zh-CN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i</a:t>
            </a:r>
            <a:r>
              <a:rPr lang="zh-CN" altLang="en-US" sz="2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Courier New" panose="02070309020205020404" pitchFamily="49" charset="0"/>
              </a:rPr>
              <a:t>的数就不用试了</a:t>
            </a:r>
            <a:endParaRPr lang="en-US" altLang="zh-CN" sz="2000">
              <a:solidFill>
                <a:srgbClr val="00B050"/>
              </a:solidFill>
              <a:latin typeface="黑体" panose="02010609060101010101" pitchFamily="49" charset="-122"/>
              <a:ea typeface="黑体" panose="02010609060101010101" pitchFamily="49" charset="-122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        break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if ok: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>
                <a:latin typeface="Courier New" panose="02070309020205020404" pitchFamily="49" charset="0"/>
                <a:ea typeface="黑体" panose="02010609060101010101" pitchFamily="49" charset="-122"/>
                <a:cs typeface="Courier New" panose="02070309020205020404" pitchFamily="49" charset="0"/>
              </a:rPr>
              <a:t>        print(i)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>
              <a:latin typeface="Courier New" panose="02070309020205020404" pitchFamily="49" charset="0"/>
              <a:ea typeface="黑体" panose="02010609060101010101" pitchFamily="49" charset="-122"/>
              <a:cs typeface="Courier New" panose="02070309020205020404" pitchFamily="49" charset="0"/>
            </a:endParaRPr>
          </a:p>
        </p:txBody>
      </p:sp>
      <p:sp>
        <p:nvSpPr>
          <p:cNvPr id="130052" name="灯片编号占位符 1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35368EB-1598-4202-A75C-ACA4AAACB0FA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60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标题 1"/>
          <p:cNvSpPr>
            <a:spLocks noGrp="1"/>
          </p:cNvSpPr>
          <p:nvPr>
            <p:ph type="title"/>
          </p:nvPr>
        </p:nvSpPr>
        <p:spPr>
          <a:xfrm>
            <a:off x="357188" y="87313"/>
            <a:ext cx="8358187" cy="795337"/>
          </a:xfrm>
        </p:spPr>
        <p:txBody>
          <a:bodyPr/>
          <a:lstStyle/>
          <a:p>
            <a:pPr eaLnBrk="1" hangingPunct="1"/>
            <a:r>
              <a:rPr lang="en-US" altLang="zh-CN" sz="2800" dirty="0"/>
              <a:t>for</a:t>
            </a:r>
            <a:r>
              <a:rPr lang="zh-CN" altLang="en-US" sz="2800" dirty="0"/>
              <a:t>循环语句</a:t>
            </a:r>
          </a:p>
        </p:txBody>
      </p:sp>
      <p:sp>
        <p:nvSpPr>
          <p:cNvPr id="17411" name="矩形 8"/>
          <p:cNvSpPr>
            <a:spLocks noChangeArrowheads="1"/>
          </p:cNvSpPr>
          <p:nvPr/>
        </p:nvSpPr>
        <p:spPr bwMode="auto">
          <a:xfrm>
            <a:off x="395288" y="742950"/>
            <a:ext cx="6858000" cy="3416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in range(0, 10, 3) :  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#</a:t>
            </a:r>
            <a:r>
              <a:rPr lang="zh-CN" altLang="en-US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步长</a:t>
            </a:r>
            <a:r>
              <a:rPr lang="en-US" altLang="zh-CN" sz="1800" b="1" dirty="0">
                <a:solidFill>
                  <a:srgbClr val="00B05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920B0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920B0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920B0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920B0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in range(-10, -100, -30) 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920B0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-10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920B0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-40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920B0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-70</a:t>
            </a:r>
          </a:p>
        </p:txBody>
      </p:sp>
      <p:sp>
        <p:nvSpPr>
          <p:cNvPr id="17412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5516D28-CAF3-4303-9F27-26D23A6FB647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7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标题 1"/>
          <p:cNvSpPr>
            <a:spLocks noGrp="1"/>
          </p:cNvSpPr>
          <p:nvPr>
            <p:ph type="title"/>
          </p:nvPr>
        </p:nvSpPr>
        <p:spPr>
          <a:xfrm>
            <a:off x="357188" y="87313"/>
            <a:ext cx="8358187" cy="795337"/>
          </a:xfrm>
        </p:spPr>
        <p:txBody>
          <a:bodyPr/>
          <a:lstStyle/>
          <a:p>
            <a:pPr eaLnBrk="1" hangingPunct="1"/>
            <a:r>
              <a:rPr lang="en-US" altLang="zh-CN" sz="2800" dirty="0"/>
              <a:t>for</a:t>
            </a:r>
            <a:r>
              <a:rPr lang="zh-CN" altLang="en-US" sz="2800" dirty="0"/>
              <a:t>循环语句</a:t>
            </a:r>
          </a:p>
        </p:txBody>
      </p:sp>
      <p:sp>
        <p:nvSpPr>
          <p:cNvPr id="19459" name="矩形 8"/>
          <p:cNvSpPr>
            <a:spLocks noChangeArrowheads="1"/>
          </p:cNvSpPr>
          <p:nvPr/>
        </p:nvSpPr>
        <p:spPr bwMode="auto">
          <a:xfrm>
            <a:off x="395288" y="742950"/>
            <a:ext cx="6858000" cy="2308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in range(0):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	print(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solidFill>
                <a:srgbClr val="920B08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b="1" dirty="0">
                <a:solidFill>
                  <a:srgbClr val="920B0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无输出</a:t>
            </a:r>
            <a:endParaRPr lang="en-US" altLang="zh-CN" sz="1800" b="1" dirty="0">
              <a:solidFill>
                <a:srgbClr val="920B08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in range(2,2) 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  print(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zh-CN" altLang="en-US" sz="1800" b="1" dirty="0">
                <a:solidFill>
                  <a:srgbClr val="920B08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无输出</a:t>
            </a:r>
            <a:endParaRPr lang="en-US" altLang="zh-CN" sz="1800" b="1" dirty="0">
              <a:solidFill>
                <a:srgbClr val="920B08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9460" name="灯片编号占位符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A8B6FC3-F938-4626-8550-403AF14BFEE8}" type="slidenum">
              <a:rPr lang="zh-CN" altLang="en-US" sz="1200" smtClean="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8</a:t>
            </a:fld>
            <a:endParaRPr lang="zh-CN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>
            <p:custDataLst>
              <p:tags r:id="rId2"/>
            </p:custDataLst>
          </p:nvPr>
        </p:nvSpPr>
        <p:spPr>
          <a:xfrm>
            <a:off x="885825" y="598488"/>
            <a:ext cx="7315200" cy="1608137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for </a:t>
            </a:r>
            <a:r>
              <a:rPr lang="en-US" altLang="zh-CN" sz="2600" dirty="0" err="1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i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 in range(3,12,3) :</a:t>
            </a:r>
          </a:p>
          <a:p>
            <a:pPr>
              <a:defRPr/>
            </a:pP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    print(</a:t>
            </a:r>
            <a:r>
              <a:rPr lang="en-US" altLang="zh-CN" sz="2600" dirty="0" err="1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i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,"",end = "")</a:t>
            </a:r>
          </a:p>
          <a:p>
            <a:pPr>
              <a:defRPr/>
            </a:pPr>
            <a:r>
              <a:rPr lang="zh-CN" altLang="en-US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输出结果是</a:t>
            </a: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:</a:t>
            </a:r>
          </a:p>
        </p:txBody>
      </p:sp>
      <p:sp>
        <p:nvSpPr>
          <p:cNvPr id="6" name="矩形 5"/>
          <p:cNvSpPr/>
          <p:nvPr>
            <p:custDataLst>
              <p:tags r:id="rId3"/>
            </p:custDataLst>
          </p:nvPr>
        </p:nvSpPr>
        <p:spPr>
          <a:xfrm>
            <a:off x="1828800" y="2089150"/>
            <a:ext cx="6400800" cy="48260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3 6 9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>
            <a:off x="1828800" y="2732088"/>
            <a:ext cx="6400800" cy="48260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3 6 9 12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8" name="矩形 7"/>
          <p:cNvSpPr/>
          <p:nvPr>
            <p:custDataLst>
              <p:tags r:id="rId5"/>
            </p:custDataLst>
          </p:nvPr>
        </p:nvSpPr>
        <p:spPr>
          <a:xfrm>
            <a:off x="1828800" y="3375025"/>
            <a:ext cx="6400800" cy="48260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3 4 5 6 7 8 9 10 11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9" name="矩形 8"/>
          <p:cNvSpPr/>
          <p:nvPr>
            <p:custDataLst>
              <p:tags r:id="rId6"/>
            </p:custDataLst>
          </p:nvPr>
        </p:nvSpPr>
        <p:spPr>
          <a:xfrm>
            <a:off x="1828800" y="4017963"/>
            <a:ext cx="6400800" cy="48260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5400" cap="flat" cmpd="sng" algn="ctr">
                <a:solidFill>
                  <a:schemeClr val="accent1">
                    <a:shade val="50000"/>
                  </a:schemeClr>
                </a:solidFill>
                <a:prstDash val="solid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en-US" altLang="zh-CN" sz="2600" dirty="0">
                <a:solidFill>
                  <a:srgbClr val="000000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3 4 5 6 7 8 9 10 11 12</a:t>
            </a:r>
            <a:endParaRPr lang="zh-CN" altLang="en-US" sz="2600" dirty="0">
              <a:solidFill>
                <a:srgbClr val="000000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0" name="椭圆 9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179513" y="2138363"/>
            <a:ext cx="384175" cy="385762"/>
          </a:xfrm>
          <a:prstGeom prst="ellipse">
            <a:avLst/>
          </a:prstGeom>
          <a:solidFill>
            <a:srgbClr val="00FF00"/>
          </a:solidFill>
          <a:ln w="254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pPr algn="ctr">
              <a:defRPr/>
            </a:pPr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1" name="椭圆 10"/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1179513" y="2781300"/>
            <a:ext cx="384175" cy="385763"/>
          </a:xfrm>
          <a:prstGeom prst="ellipse">
            <a:avLst/>
          </a:prstGeom>
          <a:solidFill>
            <a:srgbClr val="808080"/>
          </a:solidFill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pPr algn="ctr">
              <a:defRPr/>
            </a:pPr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2" name="椭圆 11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179513" y="3424238"/>
            <a:ext cx="384175" cy="385762"/>
          </a:xfrm>
          <a:prstGeom prst="ellipse">
            <a:avLst/>
          </a:prstGeom>
          <a:solidFill>
            <a:srgbClr val="808080"/>
          </a:solidFill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pPr algn="ctr">
              <a:defRPr/>
            </a:pPr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3" name="椭圆 12"/>
          <p:cNvSpPr>
            <a:spLocks noChangeAspect="1"/>
          </p:cNvSpPr>
          <p:nvPr>
            <p:custDataLst>
              <p:tags r:id="rId10"/>
            </p:custDataLst>
          </p:nvPr>
        </p:nvSpPr>
        <p:spPr>
          <a:xfrm>
            <a:off x="1179513" y="4067175"/>
            <a:ext cx="384175" cy="385763"/>
          </a:xfrm>
          <a:prstGeom prst="ellipse">
            <a:avLst/>
          </a:prstGeom>
          <a:solidFill>
            <a:srgbClr val="808080"/>
          </a:solidFill>
          <a:ln w="127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pPr algn="ctr">
              <a:defRPr/>
            </a:pPr>
            <a:r>
              <a:rPr lang="en-US" altLang="zh-CN" sz="160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D</a:t>
            </a:r>
            <a:endParaRPr lang="zh-CN" altLang="en-US" sz="1600">
              <a:solidFill>
                <a:srgbClr val="FFFFFF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Microsoft Yahei" panose="020B0503020204020204" pitchFamily="34" charset="-122"/>
            </a:endParaRPr>
          </a:p>
        </p:txBody>
      </p:sp>
      <p:sp>
        <p:nvSpPr>
          <p:cNvPr id="14" name="圆角矩形 13"/>
          <p:cNvSpPr/>
          <p:nvPr>
            <p:custDataLst>
              <p:tags r:id="rId11"/>
            </p:custDataLst>
          </p:nvPr>
        </p:nvSpPr>
        <p:spPr>
          <a:xfrm>
            <a:off x="6686550" y="4660900"/>
            <a:ext cx="1157288" cy="309563"/>
          </a:xfrm>
          <a:prstGeom prst="roundRect">
            <a:avLst/>
          </a:prstGeom>
          <a:solidFill>
            <a:srgbClr val="808080"/>
          </a:solidFill>
          <a:ln w="38100"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pPr algn="ctr">
              <a:defRPr/>
            </a:pPr>
            <a:r>
              <a:rPr lang="zh-CN" altLang="en-US" sz="1600" dirty="0">
                <a:solidFill>
                  <a:srgbClr val="FFFFFF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Microsoft Yahei" panose="020B0503020204020204" pitchFamily="34" charset="-122"/>
              </a:rPr>
              <a:t>提交</a:t>
            </a:r>
          </a:p>
        </p:txBody>
      </p:sp>
      <p:grpSp>
        <p:nvGrpSpPr>
          <p:cNvPr id="23564" name="组合 18"/>
          <p:cNvGrpSpPr>
            <a:grpSpLocks/>
          </p:cNvGrpSpPr>
          <p:nvPr>
            <p:custDataLst>
              <p:tags r:id="rId12"/>
            </p:custDataLst>
          </p:nvPr>
        </p:nvGrpSpPr>
        <p:grpSpPr bwMode="auto">
          <a:xfrm>
            <a:off x="0" y="0"/>
            <a:ext cx="9144000" cy="635000"/>
            <a:chOff x="0" y="0"/>
            <a:chExt cx="9144000" cy="635000"/>
          </a:xfrm>
        </p:grpSpPr>
        <p:sp>
          <p:nvSpPr>
            <p:cNvPr id="15" name="TitleBackground"/>
            <p:cNvSpPr/>
            <p:nvPr>
              <p:custDataLst>
                <p:tags r:id="rId14"/>
              </p:custDataLst>
            </p:nvPr>
          </p:nvSpPr>
          <p:spPr>
            <a:xfrm>
              <a:off x="0" y="0"/>
              <a:ext cx="9144000" cy="635000"/>
            </a:xfrm>
            <a:prstGeom prst="rect">
              <a:avLst/>
            </a:prstGeom>
            <a:solidFill>
              <a:srgbClr val="F6F7F8"/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6" name="ColorBlock"/>
            <p:cNvSpPr/>
            <p:nvPr>
              <p:custDataLst>
                <p:tags r:id="rId15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25400" cap="flat" cmpd="sng" algn="ctr">
              <a:noFill/>
              <a:prstDash val="solid"/>
            </a:ln>
            <a:effectLst/>
            <a:extLs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/>
            </a:p>
          </p:txBody>
        </p:sp>
        <p:sp>
          <p:nvSpPr>
            <p:cNvPr id="17" name="TypeText"/>
            <p:cNvSpPr/>
            <p:nvPr>
              <p:custDataLst>
                <p:tags r:id="rId16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>
                <a:defRPr/>
              </a:pPr>
              <a:r>
                <a:rPr lang="zh-CN" altLang="en-US" sz="2600">
                  <a:solidFill>
                    <a:srgbClr val="00000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单选题</a:t>
              </a:r>
            </a:p>
          </p:txBody>
        </p:sp>
        <p:sp>
          <p:nvSpPr>
            <p:cNvPr id="18" name="TipText"/>
            <p:cNvSpPr/>
            <p:nvPr>
              <p:custDataLst>
                <p:tags r:id="rId17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54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/>
            <a:lstStyle/>
            <a:p>
              <a:pPr>
                <a:defRPr/>
              </a:pPr>
              <a:r>
                <a:rPr lang="en-US" altLang="zh-CN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1</a:t>
              </a:r>
              <a:r>
                <a:rPr lang="zh-CN" altLang="en-US" sz="2000">
                  <a:solidFill>
                    <a:srgbClr val="808080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  <a:sym typeface="Microsoft Yahei" panose="020B0503020204020204" pitchFamily="34" charset="-122"/>
                </a:rPr>
                <a:t>分</a:t>
              </a:r>
            </a:p>
          </p:txBody>
        </p:sp>
      </p:grpSp>
      <p:pic>
        <p:nvPicPr>
          <p:cNvPr id="23565" name="图片 3"/>
          <p:cNvPicPr>
            <a:picLocks/>
          </p:cNvPicPr>
          <p:nvPr>
            <p:custDataLst>
              <p:tags r:id="rId13"/>
            </p:custDataLst>
          </p:nvPr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94600" y="63500"/>
            <a:ext cx="1422400" cy="50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1.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1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Correct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MultipleChoice"/>
  <p:tag name="PROBLEMSCORE" val="1.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ody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Correct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ubmit"/>
  <p:tag name="RAINPROBLEMTYPE" val="MultipleChoice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Setting"/>
  <p:tag name="RAINPROBLEMTYPE" val="MultipleChoice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TYPE" val="ProblemTypeMarker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Item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Correct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RAINPROBLEM" val="ProblemBullet"/>
  <p:tag name="RAINPROBLEMTYPE" val="MultipleChoice"/>
  <p:tag name="RAINBULLET" val="Wrong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CE8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经典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CE8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55096</TotalTime>
  <Words>4103</Words>
  <Application>Microsoft Office PowerPoint</Application>
  <PresentationFormat>全屏显示(16:9)</PresentationFormat>
  <Paragraphs>749</Paragraphs>
  <Slides>60</Slides>
  <Notes>60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60</vt:i4>
      </vt:variant>
    </vt:vector>
  </HeadingPairs>
  <TitlesOfParts>
    <vt:vector size="69" baseType="lpstr">
      <vt:lpstr>黑体</vt:lpstr>
      <vt:lpstr>微软雅黑</vt:lpstr>
      <vt:lpstr>微软雅黑</vt:lpstr>
      <vt:lpstr>Arial</vt:lpstr>
      <vt:lpstr>Calibri</vt:lpstr>
      <vt:lpstr>Courier New</vt:lpstr>
      <vt:lpstr>Times New Roman</vt:lpstr>
      <vt:lpstr>Wingdings</vt:lpstr>
      <vt:lpstr>Office 主题</vt:lpstr>
      <vt:lpstr>程序设计实践（Python）</vt:lpstr>
      <vt:lpstr>循环语句</vt:lpstr>
      <vt:lpstr>for 循环语句</vt:lpstr>
      <vt:lpstr>循环语句</vt:lpstr>
      <vt:lpstr>for循环语句</vt:lpstr>
      <vt:lpstr>for循环语句</vt:lpstr>
      <vt:lpstr>for循环语句</vt:lpstr>
      <vt:lpstr>for循环语句</vt:lpstr>
      <vt:lpstr>PowerPoint 演示文稿</vt:lpstr>
      <vt:lpstr>for循环遍历列表 – 写法1</vt:lpstr>
      <vt:lpstr>for循环遍历列表 – 写法2</vt:lpstr>
      <vt:lpstr>for循环遍历字符串</vt:lpstr>
      <vt:lpstr>break 语句</vt:lpstr>
      <vt:lpstr>break 语句</vt:lpstr>
      <vt:lpstr>continue语句</vt:lpstr>
      <vt:lpstr>连续输出26个字母</vt:lpstr>
      <vt:lpstr>字符的编码</vt:lpstr>
      <vt:lpstr>连续输出0 - 9</vt:lpstr>
      <vt:lpstr>PowerPoint 演示文稿</vt:lpstr>
      <vt:lpstr>for循环例题</vt:lpstr>
      <vt:lpstr>例题1. 输入n个整数求和</vt:lpstr>
      <vt:lpstr>例题1. 输入n个整数求和</vt:lpstr>
      <vt:lpstr>例题2. 从小到大输出n的因子</vt:lpstr>
      <vt:lpstr>例题3. 从大到小输出n的因子</vt:lpstr>
      <vt:lpstr>多重循环</vt:lpstr>
      <vt:lpstr> 多重循环</vt:lpstr>
      <vt:lpstr>多重循环例题1：多次求n个数的和</vt:lpstr>
      <vt:lpstr>多重循环例题1：多次求n个数的和</vt:lpstr>
      <vt:lpstr>PowerPoint 演示文稿</vt:lpstr>
      <vt:lpstr>多重循环例题2: 取两个数</vt:lpstr>
      <vt:lpstr>多重循环例题2: 取两个数</vt:lpstr>
      <vt:lpstr>多重循环例题3</vt:lpstr>
      <vt:lpstr>多重循环例题3</vt:lpstr>
      <vt:lpstr>多重循环中的break</vt:lpstr>
      <vt:lpstr>多重循环中的continue</vt:lpstr>
      <vt:lpstr>while 循环</vt:lpstr>
      <vt:lpstr>while循环语句</vt:lpstr>
      <vt:lpstr>while循环语句</vt:lpstr>
      <vt:lpstr>while循环语句</vt:lpstr>
      <vt:lpstr>while循环语句</vt:lpstr>
      <vt:lpstr>连续输出26个字母</vt:lpstr>
      <vt:lpstr>while循环语句示例1</vt:lpstr>
      <vt:lpstr>while循环语句示例2</vt:lpstr>
      <vt:lpstr>while循环语句示例2</vt:lpstr>
      <vt:lpstr>while循环语句示例2</vt:lpstr>
      <vt:lpstr>while循环语句示例2</vt:lpstr>
      <vt:lpstr>异常处理</vt:lpstr>
      <vt:lpstr>用while语句和异常处理进行输入</vt:lpstr>
      <vt:lpstr>用while语句和异常处理进行输入</vt:lpstr>
      <vt:lpstr>异常处理</vt:lpstr>
      <vt:lpstr>异常处理</vt:lpstr>
      <vt:lpstr>循环综合例题</vt:lpstr>
      <vt:lpstr>例题1.  求斐波那契数列第k项</vt:lpstr>
      <vt:lpstr>例题1.  求斐波那契数列第k项</vt:lpstr>
      <vt:lpstr>例题2. 求阶乘的和</vt:lpstr>
      <vt:lpstr>例题2. 求阶乘的和</vt:lpstr>
      <vt:lpstr>例题2. 求阶乘的和</vt:lpstr>
      <vt:lpstr>例题3. 输入正整数n(n&gt;=2),求不大于n的全部质数</vt:lpstr>
      <vt:lpstr>例题3. 输入正整数n(n&gt;=2),求不大于n的全部质数</vt:lpstr>
      <vt:lpstr>例题3. 输入正整数n(n&gt;=2),求不大于n的全部质数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guowei</dc:creator>
  <cp:lastModifiedBy>乔师师</cp:lastModifiedBy>
  <cp:revision>446</cp:revision>
  <dcterms:modified xsi:type="dcterms:W3CDTF">2023-03-06T07:46:05Z</dcterms:modified>
</cp:coreProperties>
</file>